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6" r:id="rId3"/>
    <p:sldId id="369" r:id="rId4"/>
    <p:sldId id="370" r:id="rId5"/>
    <p:sldId id="371" r:id="rId6"/>
    <p:sldId id="372" r:id="rId7"/>
    <p:sldId id="373" r:id="rId8"/>
    <p:sldId id="374" r:id="rId9"/>
    <p:sldId id="387" r:id="rId10"/>
    <p:sldId id="388" r:id="rId11"/>
    <p:sldId id="379" r:id="rId12"/>
    <p:sldId id="386" r:id="rId13"/>
    <p:sldId id="376" r:id="rId14"/>
    <p:sldId id="456" r:id="rId15"/>
    <p:sldId id="382" r:id="rId16"/>
    <p:sldId id="381" r:id="rId17"/>
    <p:sldId id="457" r:id="rId18"/>
    <p:sldId id="383" r:id="rId19"/>
    <p:sldId id="385" r:id="rId20"/>
    <p:sldId id="377" r:id="rId21"/>
    <p:sldId id="378" r:id="rId22"/>
    <p:sldId id="375" r:id="rId23"/>
    <p:sldId id="380" r:id="rId24"/>
    <p:sldId id="389" r:id="rId25"/>
    <p:sldId id="390" r:id="rId26"/>
    <p:sldId id="384" r:id="rId27"/>
    <p:sldId id="316" r:id="rId28"/>
    <p:sldId id="362" r:id="rId29"/>
    <p:sldId id="363" r:id="rId30"/>
    <p:sldId id="364" r:id="rId31"/>
    <p:sldId id="317" r:id="rId32"/>
    <p:sldId id="365" r:id="rId33"/>
    <p:sldId id="366" r:id="rId34"/>
    <p:sldId id="367" r:id="rId35"/>
    <p:sldId id="368" r:id="rId36"/>
    <p:sldId id="329" r:id="rId37"/>
    <p:sldId id="270" r:id="rId38"/>
    <p:sldId id="271"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5" r:id="rId72"/>
    <p:sldId id="426" r:id="rId73"/>
    <p:sldId id="427" r:id="rId74"/>
    <p:sldId id="428" r:id="rId75"/>
    <p:sldId id="429" r:id="rId76"/>
    <p:sldId id="431" r:id="rId77"/>
    <p:sldId id="432" r:id="rId78"/>
    <p:sldId id="433" r:id="rId79"/>
    <p:sldId id="434" r:id="rId80"/>
    <p:sldId id="435" r:id="rId81"/>
    <p:sldId id="436" r:id="rId82"/>
    <p:sldId id="437" r:id="rId83"/>
    <p:sldId id="438" r:id="rId84"/>
    <p:sldId id="439" r:id="rId85"/>
    <p:sldId id="440" r:id="rId86"/>
    <p:sldId id="441" r:id="rId87"/>
    <p:sldId id="442" r:id="rId88"/>
    <p:sldId id="443" r:id="rId89"/>
    <p:sldId id="444" r:id="rId90"/>
    <p:sldId id="445" r:id="rId91"/>
    <p:sldId id="446" r:id="rId92"/>
    <p:sldId id="447" r:id="rId93"/>
    <p:sldId id="448" r:id="rId94"/>
    <p:sldId id="450" r:id="rId95"/>
    <p:sldId id="452" r:id="rId96"/>
    <p:sldId id="453" r:id="rId97"/>
    <p:sldId id="454" r:id="rId98"/>
    <p:sldId id="455" r:id="rId99"/>
    <p:sldId id="272" r:id="rId100"/>
    <p:sldId id="273" r:id="rId101"/>
    <p:sldId id="274" r:id="rId102"/>
    <p:sldId id="332" r:id="rId103"/>
    <p:sldId id="333" r:id="rId104"/>
    <p:sldId id="281" r:id="rId105"/>
    <p:sldId id="280" r:id="rId106"/>
    <p:sldId id="294" r:id="rId107"/>
    <p:sldId id="295" r:id="rId108"/>
    <p:sldId id="285" r:id="rId109"/>
    <p:sldId id="284" r:id="rId110"/>
    <p:sldId id="312" r:id="rId111"/>
    <p:sldId id="297" r:id="rId112"/>
    <p:sldId id="298" r:id="rId113"/>
    <p:sldId id="299" r:id="rId114"/>
    <p:sldId id="313" r:id="rId115"/>
    <p:sldId id="314" r:id="rId116"/>
    <p:sldId id="315" r:id="rId117"/>
    <p:sldId id="300" r:id="rId118"/>
    <p:sldId id="301" r:id="rId119"/>
    <p:sldId id="288" r:id="rId120"/>
    <p:sldId id="289" r:id="rId121"/>
    <p:sldId id="290" r:id="rId122"/>
    <p:sldId id="291" r:id="rId123"/>
    <p:sldId id="303" r:id="rId124"/>
    <p:sldId id="304" r:id="rId125"/>
    <p:sldId id="306" r:id="rId126"/>
    <p:sldId id="307" r:id="rId127"/>
    <p:sldId id="308" r:id="rId128"/>
    <p:sldId id="309" r:id="rId129"/>
    <p:sldId id="310" r:id="rId130"/>
    <p:sldId id="311" r:id="rId131"/>
    <p:sldId id="293" r:id="rId132"/>
    <p:sldId id="330" r:id="rId133"/>
    <p:sldId id="331" r:id="rId134"/>
    <p:sldId id="334" r:id="rId135"/>
    <p:sldId id="335" r:id="rId136"/>
    <p:sldId id="336" r:id="rId137"/>
    <p:sldId id="337" r:id="rId138"/>
    <p:sldId id="338" r:id="rId139"/>
    <p:sldId id="339" r:id="rId140"/>
    <p:sldId id="340" r:id="rId141"/>
    <p:sldId id="341" r:id="rId142"/>
    <p:sldId id="342" r:id="rId143"/>
    <p:sldId id="343" r:id="rId144"/>
    <p:sldId id="345" r:id="rId145"/>
    <p:sldId id="347" r:id="rId146"/>
    <p:sldId id="349" r:id="rId147"/>
    <p:sldId id="350" r:id="rId148"/>
    <p:sldId id="351" r:id="rId149"/>
    <p:sldId id="352" r:id="rId150"/>
    <p:sldId id="353" r:id="rId151"/>
    <p:sldId id="354" r:id="rId152"/>
    <p:sldId id="355" r:id="rId153"/>
    <p:sldId id="356" r:id="rId154"/>
    <p:sldId id="357" r:id="rId155"/>
    <p:sldId id="358" r:id="rId156"/>
    <p:sldId id="359" r:id="rId157"/>
    <p:sldId id="360" r:id="rId158"/>
    <p:sldId id="361" r:id="rId159"/>
  </p:sldIdLst>
  <p:sldSz cx="18288000" cy="10287000"/>
  <p:notesSz cx="6858000" cy="9144000"/>
  <p:embeddedFontLst>
    <p:embeddedFont>
      <p:font typeface="Calibri (MS)" panose="020B0604020202020204" charset="0"/>
      <p:regular r:id="rId160"/>
    </p:embeddedFont>
    <p:embeddedFont>
      <p:font typeface="Calibri (MS) Bold" panose="020B0604020202020204" charset="0"/>
      <p:regular r:id="rId1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22" autoAdjust="0"/>
  </p:normalViewPr>
  <p:slideViewPr>
    <p:cSldViewPr>
      <p:cViewPr varScale="1">
        <p:scale>
          <a:sx n="42" d="100"/>
          <a:sy n="42" d="100"/>
        </p:scale>
        <p:origin x="64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1.fntdata"/><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youtube.com/watch?v=MgchJtKvy8I"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mnt/data/758fec52-b0c2-4759-a49d-431153984883.pn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72992" y="0"/>
            <a:ext cx="215008" cy="10287000"/>
            <a:chOff x="0" y="0"/>
            <a:chExt cx="286677" cy="13716000"/>
          </a:xfrm>
        </p:grpSpPr>
        <p:sp>
          <p:nvSpPr>
            <p:cNvPr id="3" name="Freeform 3"/>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6700"/>
            <a:ext cx="18149192" cy="98297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Cauze</a:t>
            </a:r>
            <a:endParaRPr lang="ru-RU" sz="6000" b="1" dirty="0"/>
          </a:p>
        </p:txBody>
      </p:sp>
      <p:sp>
        <p:nvSpPr>
          <p:cNvPr id="3" name="Объект 2"/>
          <p:cNvSpPr>
            <a:spLocks noGrp="1"/>
          </p:cNvSpPr>
          <p:nvPr>
            <p:ph idx="1"/>
          </p:nvPr>
        </p:nvSpPr>
        <p:spPr>
          <a:xfrm>
            <a:off x="457200" y="1600200"/>
            <a:ext cx="17602200" cy="8572500"/>
          </a:xfrm>
        </p:spPr>
        <p:txBody>
          <a:bodyPr>
            <a:normAutofit fontScale="85000" lnSpcReduction="20000"/>
          </a:bodyPr>
          <a:lstStyle/>
          <a:p>
            <a:pPr marL="0" indent="0">
              <a:buNone/>
            </a:pPr>
            <a:r>
              <a:rPr lang="ro-MD" sz="4800" b="1" u="sng" dirty="0"/>
              <a:t>Ipoteza biologică </a:t>
            </a:r>
            <a:r>
              <a:rPr lang="ro-MD" sz="4800" b="1" dirty="0"/>
              <a:t>– avans major în 1964- </a:t>
            </a:r>
            <a:r>
              <a:rPr lang="ro-MD" sz="4800" dirty="0"/>
              <a:t>medicul </a:t>
            </a:r>
            <a:r>
              <a:rPr lang="ro-MD" sz="4800" b="1" dirty="0"/>
              <a:t>Bernard Rimland</a:t>
            </a:r>
            <a:r>
              <a:rPr lang="ro-MD" sz="4800" dirty="0"/>
              <a:t> a demonstrat în 1964 că autismul are o </a:t>
            </a:r>
            <a:r>
              <a:rPr lang="ro-MD" sz="4800" b="1" dirty="0"/>
              <a:t>bază neurologică</a:t>
            </a:r>
            <a:r>
              <a:rPr lang="ro-MD" sz="4800" dirty="0"/>
              <a:t>, nu emoțională.</a:t>
            </a:r>
            <a:br>
              <a:rPr lang="ro-MD" sz="4800" dirty="0"/>
            </a:br>
            <a:r>
              <a:rPr lang="ro-MD" sz="4800" dirty="0"/>
              <a:t>El a susținut că autismul este o </a:t>
            </a:r>
            <a:r>
              <a:rPr lang="ro-MD" sz="4800" b="1" dirty="0"/>
              <a:t>diferență de dezvoltare a creierului</a:t>
            </a:r>
            <a:r>
              <a:rPr lang="ro-MD" sz="4800" dirty="0"/>
              <a:t>, influențată de factori biologici și, în anumite cazuri, de factori de mediu.  Aceasta a reprezentat un pas decisiv către recunoașterea autismului ca </a:t>
            </a:r>
            <a:r>
              <a:rPr lang="ro-MD" sz="4800" b="1" dirty="0"/>
              <a:t>tulburare neurodezvoltativă</a:t>
            </a:r>
            <a:r>
              <a:rPr lang="ro-MD" sz="4800" dirty="0"/>
              <a:t>.</a:t>
            </a:r>
          </a:p>
          <a:p>
            <a:pPr marL="0" indent="0">
              <a:buNone/>
            </a:pPr>
            <a:r>
              <a:rPr lang="ro-MD" sz="4800" b="1" u="sng" dirty="0"/>
              <a:t>Cercetările genetice – dovezi solide începând cu 1977</a:t>
            </a:r>
          </a:p>
          <a:p>
            <a:pPr marL="0" indent="0">
              <a:buNone/>
            </a:pPr>
            <a:r>
              <a:rPr lang="ro-MD" sz="4800" dirty="0"/>
              <a:t>Un moment crucial a venit odată cu studiile de gemeni realizate de </a:t>
            </a:r>
            <a:r>
              <a:rPr lang="ro-MD" sz="4800" b="1" dirty="0"/>
              <a:t>Michael Rutter și Susan Folstein</a:t>
            </a:r>
            <a:r>
              <a:rPr lang="ro-MD" sz="4800" dirty="0"/>
              <a:t> (1977), care au oferit primele dovezi clare privind rolul genetic în autism.</a:t>
            </a:r>
          </a:p>
          <a:p>
            <a:pPr marL="0" indent="0">
              <a:buNone/>
            </a:pPr>
            <a:r>
              <a:rPr lang="ro-MD" sz="4800" b="1" i="1" dirty="0"/>
              <a:t>Rezultate esențiale:</a:t>
            </a:r>
          </a:p>
          <a:p>
            <a:pPr marL="0" indent="0">
              <a:buNone/>
            </a:pPr>
            <a:r>
              <a:rPr lang="ro-MD" sz="4800" b="1" dirty="0"/>
              <a:t>82% dintre gemenii monozigoți (identici)</a:t>
            </a:r>
            <a:r>
              <a:rPr lang="ro-MD" sz="4800" dirty="0"/>
              <a:t> prezentau amândoi autism.</a:t>
            </a:r>
          </a:p>
          <a:p>
            <a:pPr marL="0" indent="0">
              <a:buNone/>
            </a:pPr>
            <a:r>
              <a:rPr lang="ro-MD" sz="4800" dirty="0"/>
              <a:t>Doar </a:t>
            </a:r>
            <a:r>
              <a:rPr lang="ro-MD" sz="4800" b="1" dirty="0"/>
              <a:t>10% dintre gemenii dizigoți (heterozigoți)</a:t>
            </a:r>
            <a:r>
              <a:rPr lang="ro-MD" sz="4800" dirty="0"/>
              <a:t> împărțeau același diagnostic.</a:t>
            </a:r>
          </a:p>
          <a:p>
            <a:pPr marL="0" indent="0">
              <a:buNone/>
            </a:pPr>
            <a:endParaRPr lang="ro-MD" sz="4800" dirty="0"/>
          </a:p>
          <a:p>
            <a:pPr marL="0" indent="0">
              <a:buNone/>
            </a:pPr>
            <a:r>
              <a:rPr lang="ro-MD" sz="4800" dirty="0"/>
              <a:t>Aceste diferențe majore arată că </a:t>
            </a:r>
            <a:r>
              <a:rPr lang="ro-MD" sz="4800" b="1" dirty="0"/>
              <a:t>autismul nu poate fi explicat doar prin mediu</a:t>
            </a:r>
            <a:r>
              <a:rPr lang="ro-MD" sz="4800" dirty="0"/>
              <a:t>.</a:t>
            </a:r>
            <a:br>
              <a:rPr lang="ro-MD" sz="4800" dirty="0"/>
            </a:br>
            <a:r>
              <a:rPr lang="ro-MD" sz="4800" dirty="0"/>
              <a:t>Factorii genetici au o influență decisivă în apariția TSA.</a:t>
            </a:r>
          </a:p>
          <a:p>
            <a:pPr marL="0" indent="0">
              <a:buNone/>
            </a:pPr>
            <a:endParaRPr lang="ro-MD" sz="4800" dirty="0"/>
          </a:p>
          <a:p>
            <a:pPr marL="914400" indent="-914400">
              <a:buAutoNum type="arabicPeriod"/>
            </a:pPr>
            <a:endParaRPr lang="ru-RU" sz="4800" dirty="0"/>
          </a:p>
        </p:txBody>
      </p:sp>
    </p:spTree>
    <p:extLst>
      <p:ext uri="{BB962C8B-B14F-4D97-AF65-F5344CB8AC3E}">
        <p14:creationId xmlns:p14="http://schemas.microsoft.com/office/powerpoint/2010/main" val="37775804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rmAutofit/>
          </a:bodyPr>
          <a:lstStyle/>
          <a:p>
            <a:r>
              <a:rPr lang="ro-MD" sz="6000" b="1" dirty="0"/>
              <a:t>Exemple de formulări pentru medici</a:t>
            </a:r>
            <a:endParaRPr lang="ru-RU" sz="6000" b="1" dirty="0"/>
          </a:p>
        </p:txBody>
      </p:sp>
      <p:sp>
        <p:nvSpPr>
          <p:cNvPr id="3" name="Объект 2"/>
          <p:cNvSpPr>
            <a:spLocks noGrp="1"/>
          </p:cNvSpPr>
          <p:nvPr>
            <p:ph idx="1"/>
          </p:nvPr>
        </p:nvSpPr>
        <p:spPr>
          <a:xfrm>
            <a:off x="457200" y="1600200"/>
            <a:ext cx="17526000" cy="8039100"/>
          </a:xfrm>
        </p:spPr>
        <p:txBody>
          <a:bodyPr>
            <a:normAutofit/>
          </a:bodyPr>
          <a:lstStyle/>
          <a:p>
            <a:r>
              <a:rPr lang="ru-RU" sz="6000" dirty="0">
                <a:solidFill>
                  <a:srgbClr val="00B050"/>
                </a:solidFill>
              </a:rPr>
              <a:t>✅</a:t>
            </a:r>
            <a:r>
              <a:rPr lang="ru-RU" sz="6000" dirty="0">
                <a:solidFill>
                  <a:schemeClr val="tx2"/>
                </a:solidFill>
              </a:rPr>
              <a:t> </a:t>
            </a:r>
            <a:r>
              <a:rPr lang="ru-RU" sz="6000" dirty="0"/>
              <a:t>„</a:t>
            </a:r>
            <a:r>
              <a:rPr lang="ro-MD" sz="6000" dirty="0"/>
              <a:t>Am observat unele diferențe în modul în care copilul reacționează la stimuli. Ar fi bine să facem o evaluare suplimentară.”</a:t>
            </a:r>
          </a:p>
          <a:p>
            <a:r>
              <a:rPr lang="ru-RU" sz="6000" dirty="0">
                <a:solidFill>
                  <a:srgbClr val="00B050"/>
                </a:solidFill>
              </a:rPr>
              <a:t>✅ </a:t>
            </a:r>
            <a:r>
              <a:rPr lang="ru-RU" sz="6000" dirty="0"/>
              <a:t>„</a:t>
            </a:r>
            <a:r>
              <a:rPr lang="ro-MD" sz="6000" dirty="0"/>
              <a:t>Screeningul este o etapă preventivă, nu un diagnostic.”</a:t>
            </a:r>
          </a:p>
          <a:p>
            <a:r>
              <a:rPr lang="ru-RU" sz="6000" dirty="0"/>
              <a:t>❌ „</a:t>
            </a:r>
            <a:r>
              <a:rPr lang="ro-MD" sz="6000" dirty="0"/>
              <a:t>Copilul are autism.”</a:t>
            </a:r>
          </a:p>
          <a:p>
            <a:r>
              <a:rPr lang="ru-RU" sz="6000" dirty="0"/>
              <a:t>❌ „</a:t>
            </a:r>
            <a:r>
              <a:rPr lang="ro-MD" sz="6000" dirty="0"/>
              <a:t>Nu este nimic grav, o să treacă de la sine.”</a:t>
            </a:r>
          </a:p>
        </p:txBody>
      </p:sp>
    </p:spTree>
    <p:extLst>
      <p:ext uri="{BB962C8B-B14F-4D97-AF65-F5344CB8AC3E}">
        <p14:creationId xmlns:p14="http://schemas.microsoft.com/office/powerpoint/2010/main" val="1816433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726961" y="595312"/>
            <a:ext cx="15903939" cy="2046059"/>
            <a:chOff x="1502348" y="234949"/>
            <a:chExt cx="21205252" cy="2728078"/>
          </a:xfrm>
        </p:grpSpPr>
        <p:sp>
          <p:nvSpPr>
            <p:cNvPr id="11" name="Freeform 11"/>
            <p:cNvSpPr/>
            <p:nvPr/>
          </p:nvSpPr>
          <p:spPr>
            <a:xfrm>
              <a:off x="1502348" y="311903"/>
              <a:ext cx="21031200" cy="265112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676400" y="234949"/>
              <a:ext cx="21031200" cy="2632074"/>
            </a:xfrm>
            <a:prstGeom prst="rect">
              <a:avLst/>
            </a:prstGeom>
          </p:spPr>
          <p:txBody>
            <a:bodyPr lIns="0" tIns="0" rIns="0" bIns="0" rtlCol="0" anchor="ctr"/>
            <a:lstStyle/>
            <a:p>
              <a:pPr lvl="0">
                <a:lnSpc>
                  <a:spcPts val="6144"/>
                </a:lnSpc>
              </a:pPr>
              <a:r>
                <a:rPr lang="ro-MD" sz="6600" b="1" dirty="0">
                  <a:solidFill>
                    <a:schemeClr val="tx2"/>
                  </a:solidFill>
                </a:rPr>
                <a:t>                      </a:t>
              </a:r>
              <a:r>
                <a:rPr lang="ro-MD" sz="6600" b="1" dirty="0"/>
                <a:t>Concluzie</a:t>
              </a:r>
              <a:endParaRPr kumimoji="0" lang="en-US" sz="6400" b="1" i="0" u="none" strike="noStrike" kern="1200" cap="none" spc="0" normalizeH="0" baseline="0" noProof="0" dirty="0">
                <a:ln>
                  <a:noFill/>
                </a:ln>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400300"/>
            <a:ext cx="15659100" cy="7118350"/>
          </a:xfrm>
        </p:spPr>
        <p:txBody>
          <a:bodyPr>
            <a:normAutofit/>
          </a:bodyPr>
          <a:lstStyle/>
          <a:p>
            <a:r>
              <a:rPr lang="ro-MD" sz="6000" dirty="0">
                <a:solidFill>
                  <a:schemeClr val="tx1"/>
                </a:solidFill>
              </a:rPr>
              <a:t>Semnele precoce ale TSA pot fi subtile, dar medicul de familie și pediatrul sunt primii care pot interveni.Recunoașterea timpurie și comunicarea eficientă cu părinții pot schimba traiectoria de viață a copilului.</a:t>
            </a:r>
          </a:p>
          <a:p>
            <a:r>
              <a:rPr lang="ro-MD" sz="6000" dirty="0">
                <a:solidFill>
                  <a:schemeClr val="tx1"/>
                </a:solidFill>
              </a:rPr>
              <a:t>„A identifica la timp înseamnă a oferi o șansă reală la dezvoltare.”</a:t>
            </a:r>
          </a:p>
        </p:txBody>
      </p:sp>
    </p:spTree>
    <p:extLst>
      <p:ext uri="{BB962C8B-B14F-4D97-AF65-F5344CB8AC3E}">
        <p14:creationId xmlns:p14="http://schemas.microsoft.com/office/powerpoint/2010/main" val="42504022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Cormobidități:</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dirty="0"/>
              <a:t>-</a:t>
            </a:r>
            <a:r>
              <a:rPr lang="ro-MD" sz="4800" b="1" dirty="0"/>
              <a:t>Probleme de dezvoltare: </a:t>
            </a:r>
          </a:p>
          <a:p>
            <a:pPr marL="0" indent="0">
              <a:buNone/>
            </a:pPr>
            <a:r>
              <a:rPr lang="ro-MD" sz="4800" dirty="0"/>
              <a:t>- dizabilitatea intelectuală (circa 45%) </a:t>
            </a:r>
          </a:p>
          <a:p>
            <a:pPr marL="0" indent="0">
              <a:buNone/>
            </a:pPr>
            <a:r>
              <a:rPr lang="ro-MD" sz="4800" dirty="0"/>
              <a:t>- tulburări de limbaj (variază)</a:t>
            </a:r>
          </a:p>
          <a:p>
            <a:pPr marL="0" indent="0">
              <a:buNone/>
            </a:pPr>
            <a:r>
              <a:rPr lang="ro-MD" sz="4800" dirty="0"/>
              <a:t> - tulburare de hiperactivitate/deficit de atenție (28-44%) </a:t>
            </a:r>
          </a:p>
          <a:p>
            <a:pPr marL="0" indent="0">
              <a:buNone/>
            </a:pPr>
            <a:r>
              <a:rPr lang="ro-MD" sz="4800" dirty="0"/>
              <a:t>- ticuri Comorbidități Probleme psihiatrice:</a:t>
            </a:r>
          </a:p>
          <a:p>
            <a:pPr marL="0" indent="0">
              <a:buNone/>
            </a:pPr>
            <a:r>
              <a:rPr lang="ro-MD" sz="4800" dirty="0"/>
              <a:t> - anxietate </a:t>
            </a:r>
          </a:p>
          <a:p>
            <a:pPr marL="0" indent="0">
              <a:buNone/>
            </a:pPr>
            <a:r>
              <a:rPr lang="ro-MD" sz="4800" dirty="0"/>
              <a:t>- depresie </a:t>
            </a:r>
          </a:p>
          <a:p>
            <a:pPr>
              <a:buFontTx/>
              <a:buChar char="-"/>
            </a:pPr>
            <a:r>
              <a:rPr lang="ro-MD" sz="4800" dirty="0"/>
              <a:t>tulburări obsesiv-compulsive Probleme comportamentale: </a:t>
            </a:r>
          </a:p>
          <a:p>
            <a:pPr>
              <a:buFontTx/>
              <a:buChar char="-"/>
            </a:pPr>
            <a:r>
              <a:rPr lang="ro-MD" sz="4800" dirty="0"/>
              <a:t>- comportament agresiv (circa 68%) </a:t>
            </a:r>
          </a:p>
          <a:p>
            <a:pPr marL="0" indent="0">
              <a:buNone/>
            </a:pPr>
            <a:r>
              <a:rPr lang="ro-MD" sz="4800" dirty="0"/>
              <a:t>- comportament de auto-mutilare (circa 50%) </a:t>
            </a:r>
          </a:p>
          <a:p>
            <a:pPr marL="0" indent="0">
              <a:buNone/>
            </a:pPr>
            <a:r>
              <a:rPr lang="ro-MD" sz="4800" dirty="0"/>
              <a:t>- pica (circa 36%</a:t>
            </a:r>
            <a:endParaRPr lang="ru-RU" sz="4800" dirty="0"/>
          </a:p>
        </p:txBody>
      </p:sp>
    </p:spTree>
    <p:extLst>
      <p:ext uri="{BB962C8B-B14F-4D97-AF65-F5344CB8AC3E}">
        <p14:creationId xmlns:p14="http://schemas.microsoft.com/office/powerpoint/2010/main" val="2263717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Cormobidități:</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dirty="0"/>
              <a:t>-epilepsia: prevalența epilepsiei în TSA este înaltă, estimările variind între 8% și 30%. </a:t>
            </a:r>
          </a:p>
          <a:p>
            <a:pPr marL="0" indent="0">
              <a:buNone/>
            </a:pPr>
            <a:r>
              <a:rPr lang="ro-MD" sz="4800" dirty="0"/>
              <a:t>- dereglări gastro-intestinale: diaree/constipație/dureri abdominale (9-70 %) </a:t>
            </a:r>
          </a:p>
          <a:p>
            <a:pPr marL="0" indent="0">
              <a:buNone/>
            </a:pPr>
            <a:r>
              <a:rPr lang="ro-MD" sz="4800" dirty="0"/>
              <a:t>- sindroame genetice: sindroame cromozomiale (ex., sdr.X Fragil, sindromul Angelman, sdr.Rett, Prader Willi, Down) </a:t>
            </a:r>
          </a:p>
          <a:p>
            <a:pPr marL="0" indent="0">
              <a:buNone/>
            </a:pPr>
            <a:r>
              <a:rPr lang="ro-MD" sz="4800" dirty="0"/>
              <a:t>- dereglări de somn: treziri nocturne, dificultăți de adormire probleme alimentare (selectivitatea alimentara, intoleranta la gluten și cazeină, bulimie, etc) </a:t>
            </a:r>
            <a:endParaRPr lang="ru-RU" sz="4800" dirty="0"/>
          </a:p>
        </p:txBody>
      </p:sp>
    </p:spTree>
    <p:extLst>
      <p:ext uri="{BB962C8B-B14F-4D97-AF65-F5344CB8AC3E}">
        <p14:creationId xmlns:p14="http://schemas.microsoft.com/office/powerpoint/2010/main" val="15479267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28600" y="595312"/>
            <a:ext cx="18402300" cy="2046059"/>
            <a:chOff x="-1828800" y="234949"/>
            <a:chExt cx="24536400" cy="2728078"/>
          </a:xfrm>
        </p:grpSpPr>
        <p:sp>
          <p:nvSpPr>
            <p:cNvPr id="11" name="Freeform 11"/>
            <p:cNvSpPr/>
            <p:nvPr/>
          </p:nvSpPr>
          <p:spPr>
            <a:xfrm>
              <a:off x="1502348" y="311903"/>
              <a:ext cx="21031200" cy="265112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828800" y="234949"/>
              <a:ext cx="24536400" cy="2632074"/>
            </a:xfrm>
            <a:prstGeom prst="rect">
              <a:avLst/>
            </a:prstGeom>
          </p:spPr>
          <p:txBody>
            <a:bodyPr lIns="0" tIns="0" rIns="0" bIns="0" rtlCol="0" anchor="ctr"/>
            <a:lstStyle/>
            <a:p>
              <a:pPr lvl="0">
                <a:lnSpc>
                  <a:spcPts val="6144"/>
                </a:lnSpc>
                <a:defRPr/>
              </a:pPr>
              <a:r>
                <a:rPr kumimoji="0" lang="ro-MD" sz="6600" b="1" i="0" u="none" strike="noStrike" kern="1200" cap="none" spc="0" normalizeH="0" baseline="0" noProof="0" dirty="0">
                  <a:ln>
                    <a:noFill/>
                  </a:ln>
                  <a:solidFill>
                    <a:srgbClr val="1F497D"/>
                  </a:solidFill>
                  <a:effectLst/>
                  <a:uLnTx/>
                  <a:uFillTx/>
                  <a:latin typeface="Calibri"/>
                  <a:ea typeface="+mn-ea"/>
                  <a:cs typeface="+mn-cs"/>
                </a:rPr>
                <a:t>                      </a:t>
              </a:r>
              <a:r>
                <a:rPr lang="ro-MD" sz="6600" b="1" dirty="0"/>
                <a:t>Mituri fregvente</a:t>
              </a:r>
              <a:endParaRPr lang="en-US" sz="6400" b="1" dirty="0">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565192"/>
            <a:ext cx="15659100" cy="7118350"/>
          </a:xfrm>
        </p:spPr>
        <p:txBody>
          <a:bodyPr>
            <a:normAutofit/>
          </a:bodyPr>
          <a:lstStyle/>
          <a:p>
            <a:pPr marL="342900" lvl="0" indent="-342900">
              <a:spcAft>
                <a:spcPts val="800"/>
              </a:spcAft>
              <a:buFont typeface="+mj-lt"/>
              <a:buAutoNum type="arabicPeriod"/>
            </a:pPr>
            <a:r>
              <a:rPr lang="es-ES"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Autismul</a:t>
            </a:r>
            <a:r>
              <a:rPr lang="es-ES"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este </a:t>
            </a:r>
            <a:r>
              <a:rPr lang="es-ES"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cauzat</a:t>
            </a:r>
            <a:r>
              <a:rPr lang="es-ES"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s-ES"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vaccinuri</a:t>
            </a:r>
            <a:r>
              <a:rPr lang="es-ES"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s-ES"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special</a:t>
            </a:r>
            <a:r>
              <a:rPr lang="es-ES"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ROR).</a:t>
            </a:r>
            <a:endParaRPr lang="ru-RU"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Fals</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Toate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studiile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internaționale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peste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 de ani de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cercetări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au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demonstrat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lipsa</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oricărei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legături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între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vaccinuri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TSA.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Articolul</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original care a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lansat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(Wakefield, 1998) a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retractat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autorul</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pierdut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practică</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medicală</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r>
              <a:rPr lang="pt-B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Autismul este o boală psihică.</a:t>
            </a:r>
            <a:endParaRPr lang="ru-RU"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09600">
              <a:spcAft>
                <a:spcPts val="800"/>
              </a:spcAft>
            </a:pPr>
            <a:r>
              <a:rPr lang="ro-MD"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Fals. TSA este o </a:t>
            </a:r>
            <a:r>
              <a:rPr lang="ro-MD"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tulburare de neurodezvoltare</a:t>
            </a:r>
            <a:r>
              <a:rPr lang="ro-MD"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nu o boală mintală. Poate coexista cu anxietate, depresie sau ADHD, dar acestea nu sunt cauze.</a:t>
            </a:r>
            <a:endParaRPr lang="ru-RU"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autism</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nu au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emoții</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6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empatie</a:t>
            </a:r>
            <a:r>
              <a:rPr lang="fr-FR" sz="3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09600"/>
            <a:r>
              <a:rPr lang="ro-MD" sz="3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Fals. Ele simt profund emoțiile, însă pot avea dificultăți în exprimarea și recunoașterea lor. Empatia este prezentă, dar se manifestă diferit.</a:t>
            </a:r>
            <a:endParaRPr lang="ru-RU"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09600">
              <a:spcAft>
                <a:spcPts val="800"/>
              </a:spcAft>
            </a:pPr>
            <a:r>
              <a:rPr lang="fr-FR" sz="3600" kern="12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o-MD" sz="6500" dirty="0">
              <a:solidFill>
                <a:schemeClr val="tx2"/>
              </a:solidFill>
            </a:endParaRPr>
          </a:p>
        </p:txBody>
      </p:sp>
    </p:spTree>
    <p:extLst>
      <p:ext uri="{BB962C8B-B14F-4D97-AF65-F5344CB8AC3E}">
        <p14:creationId xmlns:p14="http://schemas.microsoft.com/office/powerpoint/2010/main" val="2246190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424915"/>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ro-MD" sz="6000" b="1" i="0" u="none" strike="noStrike" kern="1200" cap="none" spc="0" normalizeH="0" baseline="0" noProof="0" dirty="0">
                  <a:ln>
                    <a:noFill/>
                  </a:ln>
                  <a:effectLst/>
                  <a:uLnTx/>
                  <a:uFillTx/>
                  <a:latin typeface="Calibri"/>
                </a:rPr>
                <a:t>                         Mituri fregvente</a:t>
              </a:r>
              <a:endParaRPr kumimoji="0" lang="en-US" sz="6000" b="1" i="0" u="none" strike="noStrike" kern="1200" cap="none" spc="0" normalizeH="0" baseline="0" noProof="0" dirty="0">
                <a:ln>
                  <a:noFill/>
                </a:ln>
                <a:effectLst/>
                <a:uLnTx/>
                <a:uFillTx/>
                <a:latin typeface="Calibri (MS) Bold"/>
                <a:ea typeface="Calibri (MS) Bold"/>
                <a:cs typeface="Calibri (MS) Bold"/>
                <a:sym typeface="Calibri (MS) Bold"/>
              </a:endParaRPr>
            </a:p>
          </p:txBody>
        </p:sp>
      </p:grpSp>
      <p:sp>
        <p:nvSpPr>
          <p:cNvPr id="13" name="TextBox 13"/>
          <p:cNvSpPr txBox="1"/>
          <p:nvPr/>
        </p:nvSpPr>
        <p:spPr>
          <a:xfrm>
            <a:off x="1066800" y="2413259"/>
            <a:ext cx="15590520" cy="7186583"/>
          </a:xfrm>
          <a:prstGeom prst="rect">
            <a:avLst/>
          </a:prstGeom>
        </p:spPr>
        <p:txBody>
          <a:bodyPr lIns="0" tIns="0" rIns="0" bIns="0" rtlCol="0" anchor="t">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4. Autismul este rezultatul unei „educații greșite” sau al „lipsei de afecțiune”.</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effectLst/>
                <a:uLnTx/>
                <a:uFillTx/>
                <a:latin typeface="Calibri"/>
                <a:ea typeface="+mn-ea"/>
                <a:cs typeface="+mn-cs"/>
              </a:rPr>
              <a:t>Fals. Ipoteza „mamei reci” a fost demontată complet în anii ’70. Autismul are </a:t>
            </a:r>
            <a:r>
              <a:rPr kumimoji="0" lang="ro-MD" sz="3600" b="1" i="0" u="none" strike="noStrike" kern="1200" cap="none" spc="0" normalizeH="0" baseline="0" noProof="0" dirty="0">
                <a:ln>
                  <a:noFill/>
                </a:ln>
                <a:effectLst/>
                <a:uLnTx/>
                <a:uFillTx/>
                <a:latin typeface="Calibri"/>
                <a:ea typeface="+mn-ea"/>
                <a:cs typeface="+mn-cs"/>
              </a:rPr>
              <a:t>baze biologice</a:t>
            </a:r>
            <a:r>
              <a:rPr kumimoji="0" lang="ro-MD" sz="3600" b="0" i="0" u="none" strike="noStrike" kern="1200" cap="none" spc="0" normalizeH="0" baseline="0" noProof="0" dirty="0">
                <a:ln>
                  <a:noFill/>
                </a:ln>
                <a:effectLst/>
                <a:uLnTx/>
                <a:uFillTx/>
                <a:latin typeface="Calibri"/>
                <a:ea typeface="+mn-ea"/>
                <a:cs typeface="+mn-cs"/>
              </a:rPr>
              <a:t>, nu psihogene.</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5. Autismul se poate vindeca.</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effectLst/>
                <a:uLnTx/>
                <a:uFillTx/>
                <a:latin typeface="Calibri"/>
                <a:ea typeface="+mn-ea"/>
                <a:cs typeface="+mn-cs"/>
              </a:rPr>
              <a:t>Fals. TSA </a:t>
            </a:r>
            <a:r>
              <a:rPr kumimoji="0" lang="ro-MD" sz="3600" b="1" i="0" u="none" strike="noStrike" kern="1200" cap="none" spc="0" normalizeH="0" baseline="0" noProof="0" dirty="0">
                <a:ln>
                  <a:noFill/>
                </a:ln>
                <a:effectLst/>
                <a:uLnTx/>
                <a:uFillTx/>
                <a:latin typeface="Calibri"/>
                <a:ea typeface="+mn-ea"/>
                <a:cs typeface="+mn-cs"/>
              </a:rPr>
              <a:t>nu este o boală care se vindecă</a:t>
            </a:r>
            <a:r>
              <a:rPr kumimoji="0" lang="ro-MD" sz="3600" b="0" i="0" u="none" strike="noStrike" kern="1200" cap="none" spc="0" normalizeH="0" baseline="0" noProof="0" dirty="0">
                <a:ln>
                  <a:noFill/>
                </a:ln>
                <a:effectLst/>
                <a:uLnTx/>
                <a:uFillTx/>
                <a:latin typeface="Calibri"/>
                <a:ea typeface="+mn-ea"/>
                <a:cs typeface="+mn-cs"/>
              </a:rPr>
              <a:t>, dar </a:t>
            </a:r>
            <a:r>
              <a:rPr kumimoji="0" lang="ro-MD" sz="3600" b="1" i="0" u="none" strike="noStrike" kern="1200" cap="none" spc="0" normalizeH="0" baseline="0" noProof="0" dirty="0">
                <a:ln>
                  <a:noFill/>
                </a:ln>
                <a:effectLst/>
                <a:uLnTx/>
                <a:uFillTx/>
                <a:latin typeface="Calibri"/>
                <a:ea typeface="+mn-ea"/>
                <a:cs typeface="+mn-cs"/>
              </a:rPr>
              <a:t>intervențiile timpurii și adaptate</a:t>
            </a:r>
            <a:r>
              <a:rPr kumimoji="0" lang="ro-MD" sz="3600" b="0" i="0" u="none" strike="noStrike" kern="1200" cap="none" spc="0" normalizeH="0" baseline="0" noProof="0" dirty="0">
                <a:ln>
                  <a:noFill/>
                </a:ln>
                <a:effectLst/>
                <a:uLnTx/>
                <a:uFillTx/>
                <a:latin typeface="Calibri"/>
                <a:ea typeface="+mn-ea"/>
                <a:cs typeface="+mn-cs"/>
              </a:rPr>
              <a:t> pot duce la îmbunătățiri remarcabile și la o viață independentă.</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6. Toți copiii cu autism sunt genii sau nevorbitori.</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0" i="0" u="none" strike="noStrike" kern="1200" cap="none" spc="0" normalizeH="0" baseline="0" noProof="0" dirty="0">
                <a:ln>
                  <a:noFill/>
                </a:ln>
                <a:effectLst/>
                <a:uLnTx/>
                <a:uFillTx/>
                <a:latin typeface="Calibri"/>
                <a:ea typeface="+mn-ea"/>
                <a:cs typeface="+mn-cs"/>
              </a:rPr>
              <a:t>Fals. TSA este un </a:t>
            </a:r>
            <a:r>
              <a:rPr kumimoji="0" lang="ro-MD" sz="3600" b="1" i="0" u="none" strike="noStrike" kern="1200" cap="none" spc="0" normalizeH="0" baseline="0" noProof="0" dirty="0">
                <a:ln>
                  <a:noFill/>
                </a:ln>
                <a:effectLst/>
                <a:uLnTx/>
                <a:uFillTx/>
                <a:latin typeface="Calibri"/>
                <a:ea typeface="+mn-ea"/>
                <a:cs typeface="+mn-cs"/>
              </a:rPr>
              <a:t>spectru</a:t>
            </a:r>
            <a:r>
              <a:rPr kumimoji="0" lang="ro-MD" sz="3600" b="0" i="0" u="none" strike="noStrike" kern="1200" cap="none" spc="0" normalizeH="0" baseline="0" noProof="0" dirty="0">
                <a:ln>
                  <a:noFill/>
                </a:ln>
                <a:effectLst/>
                <a:uLnTx/>
                <a:uFillTx/>
                <a:latin typeface="Calibri"/>
                <a:ea typeface="+mn-ea"/>
                <a:cs typeface="+mn-cs"/>
              </a:rPr>
              <a:t> – unii au inteligență superioară, alții întârzieri cognitive; unii sunt verbali, alții nu.</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7. Autismul este rar.</a:t>
            </a:r>
            <a:endParaRPr kumimoji="0" lang="ru-RU" sz="36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effectLst/>
                <a:uLnTx/>
                <a:uFillTx/>
                <a:latin typeface="Calibri"/>
                <a:ea typeface="+mn-ea"/>
                <a:cs typeface="+mn-cs"/>
              </a:rPr>
              <a:t>Fals. Datele actuale arată că TSA este </a:t>
            </a:r>
            <a:r>
              <a:rPr kumimoji="0" lang="it-IT" sz="3600" b="1" i="0" u="none" strike="noStrike" kern="1200" cap="none" spc="0" normalizeH="0" baseline="0" noProof="0" dirty="0">
                <a:ln>
                  <a:noFill/>
                </a:ln>
                <a:effectLst/>
                <a:uLnTx/>
                <a:uFillTx/>
                <a:latin typeface="Calibri"/>
                <a:ea typeface="+mn-ea"/>
                <a:cs typeface="+mn-cs"/>
              </a:rPr>
              <a:t>una dintre cele mai frecvente tulburări de dezvoltare</a:t>
            </a:r>
            <a:r>
              <a:rPr kumimoji="0" lang="it-IT" sz="3600" b="0" i="0" u="none" strike="noStrike" kern="1200" cap="none" spc="0" normalizeH="0" baseline="0" noProof="0" dirty="0">
                <a:ln>
                  <a:noFill/>
                </a:ln>
                <a:effectLst/>
                <a:uLnTx/>
                <a:uFillTx/>
                <a:latin typeface="Calibri"/>
                <a:ea typeface="+mn-ea"/>
                <a:cs typeface="+mn-cs"/>
              </a:rPr>
              <a:t>.</a:t>
            </a:r>
            <a:endParaRPr kumimoji="0" lang="ru-RU" sz="3600" b="0" i="0" u="none" strike="noStrike" kern="1200" cap="none" spc="0" normalizeH="0" baseline="0" noProof="0" dirty="0">
              <a:ln>
                <a:noFill/>
              </a:ln>
              <a:effectLst/>
              <a:uLnTx/>
              <a:uFillTx/>
              <a:latin typeface="Calibri"/>
              <a:ea typeface="+mn-ea"/>
              <a:cs typeface="+mn-cs"/>
            </a:endParaRPr>
          </a:p>
          <a:p>
            <a:pPr marL="916940" marR="0" lvl="1" indent="-458470" algn="l"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176098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M-CHAT-R/F: Instrument de Screening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Standardizat</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55399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Ce este M-CHAT-R/F?</a:t>
            </a:r>
            <a:r>
              <a:rPr lang="ro-MD" sz="4000" b="1" dirty="0">
                <a:latin typeface="Calibri"/>
              </a:rPr>
              <a:t> </a:t>
            </a:r>
            <a:r>
              <a:rPr kumimoji="0" lang="ro-MD" sz="4000" b="1" i="0" u="none" strike="noStrike" kern="1200" cap="none" spc="0" normalizeH="0" baseline="0" noProof="0" dirty="0">
                <a:ln>
                  <a:noFill/>
                </a:ln>
                <a:effectLst/>
                <a:uLnTx/>
                <a:uFillTx/>
                <a:latin typeface="Calibri"/>
                <a:ea typeface="+mn-ea"/>
                <a:cs typeface="+mn-cs"/>
              </a:rPr>
              <a:t>Modified Checklist for Autism in Toddlers, Revised, with Follow-up.</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Instrument de screening validat științific pentru identificarea riscului de Tulburări din Spectrul Autist (TSA).</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Vârsta țintă: Copii între 16 și 30 de luni.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rPr>
              <a:t>Nu este un instrument de diagnostic, ci de triaj (screening)</a:t>
            </a:r>
            <a:endParaRPr kumimoji="0" lang="en-US" sz="3600" b="0" i="0" u="none" strike="noStrike" kern="1200" cap="none" spc="0" normalizeH="0" baseline="0" noProof="0" dirty="0">
              <a:ln>
                <a:noFill/>
              </a:ln>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37086383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M-CHAT-R/F: Instrument de Screening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Standardizat</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55399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Aplicare Pas cu Pas (M-CHAT-R):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Administrare: Părintele completează un chestionar din 20 de întrebări (răspunsuri "Da"/"Nu").</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Instrucțiuni: Părintele răspunde pe baza comportamentului obișnuit al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Obiectiv: Identificarea rapidă a copiilor care necesită o evaluare mai amănunțită.</a:t>
            </a:r>
          </a:p>
        </p:txBody>
      </p:sp>
    </p:spTree>
    <p:extLst>
      <p:ext uri="{BB962C8B-B14F-4D97-AF65-F5344CB8AC3E}">
        <p14:creationId xmlns:p14="http://schemas.microsoft.com/office/powerpoint/2010/main" val="29596146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sp>
        <p:nvSpPr>
          <p:cNvPr id="11" name="Freeform 11"/>
          <p:cNvSpPr/>
          <p:nvPr/>
        </p:nvSpPr>
        <p:spPr>
          <a:xfrm>
            <a:off x="1257300" y="547688"/>
            <a:ext cx="15773400" cy="1988344"/>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pic>
        <p:nvPicPr>
          <p:cNvPr id="15" name="Рисунок 14">
            <a:extLst>
              <a:ext uri="{FF2B5EF4-FFF2-40B4-BE49-F238E27FC236}">
                <a16:creationId xmlns:a16="http://schemas.microsoft.com/office/drawing/2014/main" id="{77A668C7-33DE-4859-B69E-20D02D996FF6}"/>
              </a:ext>
            </a:extLst>
          </p:cNvPr>
          <p:cNvPicPr>
            <a:picLocks noChangeAspect="1"/>
          </p:cNvPicPr>
          <p:nvPr/>
        </p:nvPicPr>
        <p:blipFill>
          <a:blip r:embed="rId2"/>
          <a:stretch>
            <a:fillRect/>
          </a:stretch>
        </p:blipFill>
        <p:spPr>
          <a:xfrm>
            <a:off x="1981200" y="204788"/>
            <a:ext cx="13335000" cy="9877424"/>
          </a:xfrm>
          <a:prstGeom prst="rect">
            <a:avLst/>
          </a:prstGeom>
        </p:spPr>
      </p:pic>
    </p:spTree>
    <p:extLst>
      <p:ext uri="{BB962C8B-B14F-4D97-AF65-F5344CB8AC3E}">
        <p14:creationId xmlns:p14="http://schemas.microsoft.com/office/powerpoint/2010/main" val="2993451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B6539E0-7C8E-4FFC-BDB9-60FCBC6D6386}"/>
              </a:ext>
            </a:extLst>
          </p:cNvPr>
          <p:cNvSpPr/>
          <p:nvPr/>
        </p:nvSpPr>
        <p:spPr>
          <a:xfrm>
            <a:off x="2726961" y="544540"/>
            <a:ext cx="15773400" cy="7799360"/>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3" name="Freeform 11">
            <a:extLst>
              <a:ext uri="{FF2B5EF4-FFF2-40B4-BE49-F238E27FC236}">
                <a16:creationId xmlns:a16="http://schemas.microsoft.com/office/drawing/2014/main" id="{6E319112-D797-4266-99B1-A50A30E643CC}"/>
              </a:ext>
            </a:extLst>
          </p:cNvPr>
          <p:cNvSpPr/>
          <p:nvPr/>
        </p:nvSpPr>
        <p:spPr>
          <a:xfrm>
            <a:off x="2726961" y="544540"/>
            <a:ext cx="15773400" cy="1988343"/>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4" name="Freeform 11">
            <a:extLst>
              <a:ext uri="{FF2B5EF4-FFF2-40B4-BE49-F238E27FC236}">
                <a16:creationId xmlns:a16="http://schemas.microsoft.com/office/drawing/2014/main" id="{D307B3B9-8248-4F69-B0D1-5F44F6953B27}"/>
              </a:ext>
            </a:extLst>
          </p:cNvPr>
          <p:cNvSpPr/>
          <p:nvPr/>
        </p:nvSpPr>
        <p:spPr>
          <a:xfrm>
            <a:off x="2879361" y="696940"/>
            <a:ext cx="15773400" cy="1988343"/>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pic>
        <p:nvPicPr>
          <p:cNvPr id="5" name="Рисунок 4">
            <a:extLst>
              <a:ext uri="{FF2B5EF4-FFF2-40B4-BE49-F238E27FC236}">
                <a16:creationId xmlns:a16="http://schemas.microsoft.com/office/drawing/2014/main" id="{ED1696E6-E70A-4A2F-9FC5-D813EC2E23AB}"/>
              </a:ext>
            </a:extLst>
          </p:cNvPr>
          <p:cNvPicPr>
            <a:picLocks noChangeAspect="1"/>
          </p:cNvPicPr>
          <p:nvPr/>
        </p:nvPicPr>
        <p:blipFill>
          <a:blip r:embed="rId2"/>
          <a:stretch>
            <a:fillRect/>
          </a:stretch>
        </p:blipFill>
        <p:spPr>
          <a:xfrm>
            <a:off x="1255092" y="4149766"/>
            <a:ext cx="15777815" cy="1987468"/>
          </a:xfrm>
          <a:prstGeom prst="rect">
            <a:avLst/>
          </a:prstGeom>
        </p:spPr>
      </p:pic>
      <p:pic>
        <p:nvPicPr>
          <p:cNvPr id="7" name="Рисунок 6">
            <a:extLst>
              <a:ext uri="{FF2B5EF4-FFF2-40B4-BE49-F238E27FC236}">
                <a16:creationId xmlns:a16="http://schemas.microsoft.com/office/drawing/2014/main" id="{784CFC80-37CD-4955-86D5-DBC1CF67A7B8}"/>
              </a:ext>
            </a:extLst>
          </p:cNvPr>
          <p:cNvPicPr>
            <a:picLocks noChangeAspect="1"/>
          </p:cNvPicPr>
          <p:nvPr/>
        </p:nvPicPr>
        <p:blipFill>
          <a:blip r:embed="rId3"/>
          <a:stretch>
            <a:fillRect/>
          </a:stretch>
        </p:blipFill>
        <p:spPr>
          <a:xfrm>
            <a:off x="3192955" y="544540"/>
            <a:ext cx="9277435" cy="9829800"/>
          </a:xfrm>
          <a:prstGeom prst="rect">
            <a:avLst/>
          </a:prstGeom>
        </p:spPr>
      </p:pic>
    </p:spTree>
    <p:extLst>
      <p:ext uri="{BB962C8B-B14F-4D97-AF65-F5344CB8AC3E}">
        <p14:creationId xmlns:p14="http://schemas.microsoft.com/office/powerpoint/2010/main" val="5311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b="1" u="sng" dirty="0"/>
              <a:t>Autismul – epidemia secolului XXI</a:t>
            </a:r>
          </a:p>
          <a:p>
            <a:pPr marL="0" indent="0">
              <a:buNone/>
            </a:pPr>
            <a:r>
              <a:rPr lang="ro-MD" sz="4800" dirty="0"/>
              <a:t>Termenul nu trebuie interpretat în sens tradițional, deoarece autismul </a:t>
            </a:r>
            <a:r>
              <a:rPr lang="ro-MD" sz="4800" b="1" dirty="0"/>
              <a:t>nu este o boală infecțioasă</a:t>
            </a:r>
            <a:r>
              <a:rPr lang="ro-MD" sz="4800" dirty="0"/>
              <a:t>, nu se transmite și nu este cauzat de un virus sau o bacterie.</a:t>
            </a:r>
          </a:p>
          <a:p>
            <a:pPr marL="0" indent="0">
              <a:buNone/>
            </a:pPr>
            <a:r>
              <a:rPr lang="ro-MD" sz="4800" dirty="0"/>
              <a:t>Când OMS a acordat autismului acest statut în </a:t>
            </a:r>
            <a:r>
              <a:rPr lang="ro-MD" sz="4800" b="1" dirty="0"/>
              <a:t>2016</a:t>
            </a:r>
            <a:r>
              <a:rPr lang="ro-MD" sz="4800" dirty="0"/>
              <a:t>, mesajul oficial a subliniat trei realități critice:</a:t>
            </a:r>
          </a:p>
          <a:p>
            <a:pPr marL="0" indent="0">
              <a:buNone/>
            </a:pPr>
            <a:r>
              <a:rPr lang="ro-MD" sz="4800" b="1" dirty="0"/>
              <a:t> </a:t>
            </a:r>
            <a:r>
              <a:rPr lang="ro-MD" sz="4800" b="1" u="sng" dirty="0"/>
              <a:t>Creșterea semnificativă a numărului de cazuri raportate</a:t>
            </a:r>
          </a:p>
          <a:p>
            <a:pPr marL="0" indent="0">
              <a:buNone/>
            </a:pPr>
            <a:r>
              <a:rPr lang="ro-MD" sz="4800" dirty="0"/>
              <a:t>între </a:t>
            </a:r>
            <a:r>
              <a:rPr lang="ro-MD" sz="4800" b="1" dirty="0"/>
              <a:t>13–20% anual</a:t>
            </a:r>
            <a:r>
              <a:rPr lang="ro-MD" sz="4800" dirty="0"/>
              <a:t>, reflectând subdiagnosticarea anterioară.</a:t>
            </a:r>
          </a:p>
          <a:p>
            <a:pPr marL="0" indent="0">
              <a:buNone/>
            </a:pPr>
            <a:r>
              <a:rPr lang="ro-MD" sz="4800" dirty="0"/>
              <a:t>Copii cu autism se pot naste in orice familie!</a:t>
            </a:r>
          </a:p>
        </p:txBody>
      </p:sp>
    </p:spTree>
    <p:extLst>
      <p:ext uri="{BB962C8B-B14F-4D97-AF65-F5344CB8AC3E}">
        <p14:creationId xmlns:p14="http://schemas.microsoft.com/office/powerpoint/2010/main" val="36995373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SCQ – Un Instrument Cheie pentru Evaluarea Comunicării Sociale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4739759"/>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SCQ (Social Communication Questionnaire) este un instrument standardizat de screening utilizat pentru identificarea timpurie a posibilelor tulburări de spectru autist (TSA) la copii. </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Chestionarul se bazează pe observațiile părinților sau ale îngrijitorilor și are drept obiectiv detectarea rapidă a dificultăților în aria comunicării sociale, interacțiunii și comportamentelor repetitive</a:t>
            </a:r>
            <a:r>
              <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rPr>
              <a:t>.</a:t>
            </a:r>
          </a:p>
        </p:txBody>
      </p:sp>
    </p:spTree>
    <p:extLst>
      <p:ext uri="{BB962C8B-B14F-4D97-AF65-F5344CB8AC3E}">
        <p14:creationId xmlns:p14="http://schemas.microsoft.com/office/powerpoint/2010/main" val="34725622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SCQ – Un Instrument Cheie pentru Evaluarea Comunicării Sociale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755969"/>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Când se recomandă utilizarea SCQ?</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Vârsta de aplicare: Copii cu vârsta mentală de peste 4 ani.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Ca screening secundar: Utilizat frecvent după un screening inițial pozitiv (precum M-CHAT-R/F) sau când există îngrijorări clinice specifice.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În evaluarea clinică: Parte din standard de teste pentru diagnostic diferențial al TSA (alături de ADOS-2, ADI-R, etc.).</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În cercetare: Pentru a măsura severitatea simptomelor de autism într-un mod standardizat.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Important: Nu este un instrument de diagnostic de sine stătător, ci o măsură complementară.</a:t>
            </a:r>
          </a:p>
        </p:txBody>
      </p:sp>
    </p:spTree>
    <p:extLst>
      <p:ext uri="{BB962C8B-B14F-4D97-AF65-F5344CB8AC3E}">
        <p14:creationId xmlns:p14="http://schemas.microsoft.com/office/powerpoint/2010/main" val="25329027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755969"/>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SCQ evaluează comportamente cheie care reflectă triada clasică de deficiențe observate în autism (conform DSM-IV/ICD-10, deși instrumentul rămâne relevant și pentru criteriile actuale).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Domeniile Evalaute (Cele 3 Subscale Principale):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Domeniile evaluate de SCQ</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Chestionarul cuprinde 40 de itemi care explorează trei arii principale ale dezvoltării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1. Interacțiunea socială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dificultăți în inițierea și menținerea relațiilor sociale;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lipsa interesului față de interacțiunea cu persoanele din jur;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provocări în imitarea comportamentelor sociale.</a:t>
            </a:r>
          </a:p>
        </p:txBody>
      </p:sp>
    </p:spTree>
    <p:extLst>
      <p:ext uri="{BB962C8B-B14F-4D97-AF65-F5344CB8AC3E}">
        <p14:creationId xmlns:p14="http://schemas.microsoft.com/office/powerpoint/2010/main" val="22794902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95575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2. Comunicarea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folosirea atipică a limbajului verbal sau non-verbal;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lipsa gesturilor sociale adecvate (ex. arătat, dat din cap);</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dificultăți în menținerea dialogului și în înțelegerea regulilor sociale ale comunicării.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3. Comportamente repetitive și interese restrânse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rutine rigide și comportamente stereotipe;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interese neobișnuite sau foarte limitate;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reacții senzoriale atipice sau repetitivitate în acțiuni.</a:t>
            </a:r>
          </a:p>
        </p:txBody>
      </p:sp>
    </p:spTree>
    <p:extLst>
      <p:ext uri="{BB962C8B-B14F-4D97-AF65-F5344CB8AC3E}">
        <p14:creationId xmlns:p14="http://schemas.microsoft.com/office/powerpoint/2010/main" val="6008993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Structura SCQ: Evaluarea Triadei de Simptome de Bază</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894195"/>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Interpretarea scorurilor SCQ</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SCQ oferă un scor total ce reflectă nivelul de risc pentru TSA.</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Scor &lt; 15 → risc redus, copilul este sub pragul sugestiv pentru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Scor ≥ 15 → risc crescut, este indicată o evaluare diagnostică detaliată.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Scorurile mai mari indică un nivel mai ridicat de simptome asociate TSA, însă rezultatul trebuie interpretat cu prudență și corelat cu alte surse de informații clinice.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Important!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SCQ nu stabilește un diagnostic.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Nu trebuie utilizat izolat, ci ca parte a unui proces complex de evaluare.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Interpretarea rezultatelor trebuie realizată de specialiști formați în evaluarea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 Rezultatele se discută cu familia într-un mod clar, suportiv și non-stigmatizant.</a:t>
            </a:r>
          </a:p>
        </p:txBody>
      </p:sp>
    </p:spTree>
    <p:extLst>
      <p:ext uri="{BB962C8B-B14F-4D97-AF65-F5344CB8AC3E}">
        <p14:creationId xmlns:p14="http://schemas.microsoft.com/office/powerpoint/2010/main" val="35021374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ASQ (Ages and Stages Questionnaire) este un instrument standardizat de screening al dezvoltării copilului, utilizat la nivel internațional pentru a identifica eventualele întârzieri în dezvoltare și pentru a ghida părinții și specialiștii în direcționarea timpurie către evaluări suplimentare sau intervenții specializate.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Este recunoscut pentru simplitatea aplicării, validitatea științifică și pentru faptul că implică activ părinții în procesul de observare a copilului.</a:t>
            </a:r>
          </a:p>
        </p:txBody>
      </p:sp>
    </p:spTree>
    <p:extLst>
      <p:ext uri="{BB962C8B-B14F-4D97-AF65-F5344CB8AC3E}">
        <p14:creationId xmlns:p14="http://schemas.microsoft.com/office/powerpoint/2010/main" val="25834984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87908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ASQ este alcătuit dintr-o serie de chestionare diferențiate pe grupe de vârstă, de la 2 luni până la 5 ani și jumătate (66 luni). Există versiuni specifice pentru fiecare etapă de dezvoltare, la intervale de aproximativ 2–6 luni. Fiecare chestionar conține 30 de itemi împărțiți în 5 domenii majore ale dezvoltării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1. Comunicarea – înțelegerea și utilizarea limbajului, răspunsul la instrucțiuni, capacitatea de a exprima nevoi sau idei.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2. Motricitatea grosieră – abilități fizice de coordonare a mișcărilor mari (mers, alergare, sărituri).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3. Motricitatea fină – utilizarea degetelor și a mâinilor pentru activități precise (prinderea obiectelor, desenul, manipularea jucăriilor).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4. Rezolvarea de probleme (cognitiv) – capacitatea copilului de a gândi, a învăța și a aplica cunoștințe în contexte noi.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200" b="1" i="0" u="none" strike="noStrike" kern="1200" cap="none" spc="0" normalizeH="0" baseline="0" noProof="0" dirty="0">
                <a:ln>
                  <a:noFill/>
                </a:ln>
                <a:effectLst/>
                <a:uLnTx/>
                <a:uFillTx/>
                <a:latin typeface="Calibri"/>
                <a:ea typeface="+mn-ea"/>
                <a:cs typeface="+mn-cs"/>
              </a:rPr>
              <a:t>5. Abilități personale și sociale – interacțiunea cu adulții și copiii, jocul, autonomie în activitățile zilnice.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200" b="1" i="0" u="none" strike="noStrike" kern="1200" cap="none" spc="0" normalizeH="0" baseline="0" noProof="0" dirty="0">
              <a:ln>
                <a:noFill/>
              </a:ln>
              <a:solidFill>
                <a:schemeClr val="accent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42370060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412696" y="2628900"/>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Fiecare item oferă părinților trei opțiuni de răspuns: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Da (10 puncte) – copilul realizează constant activitatea;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Uneori (5 puncte) – activitatea este în curs de dezvoltare;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Nu (0 puncte) – copilul nu a dobândit încă acea abilitate.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Aplicarea chestionarului durează aproximativ 10–15 minute și poate fi completată de părinți acasă sau în prezența unui specialist (psiholog, medic pediatru, educator). După completare, scorurile sunt analizate în funcție de tabelele de vârstă standardizate.</a:t>
            </a:r>
          </a:p>
        </p:txBody>
      </p:sp>
    </p:spTree>
    <p:extLst>
      <p:ext uri="{BB962C8B-B14F-4D97-AF65-F5344CB8AC3E}">
        <p14:creationId xmlns:p14="http://schemas.microsoft.com/office/powerpoint/2010/main" val="2202440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ASQ (Ages &amp; Stages Questionnaires): O Fereastră către Dezvoltarea Copilului</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44819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Avantajele Cheie: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Ușor de administrat: Timp scurt de completare (10-15 minute).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Acuratețe: Părinții sunt cei mai buni observatori ai comportamentelor zilnice ale copiilor.</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Versatilitate: Disponibil în multiple limbi și formate (inclusiv electronic).</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Important: ASQ este un instrument de screening general, nu specific pentru autism. Identifică întârzieri largi care necesită investigații suplimentare.</a:t>
            </a:r>
            <a:endParaRPr kumimoji="0" lang="ro-MD"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436094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805266" y="419100"/>
            <a:ext cx="16197950" cy="2349242"/>
            <a:chOff x="-3810000" y="19050"/>
            <a:chExt cx="24841200" cy="3132322"/>
          </a:xfrm>
        </p:grpSpPr>
        <p:sp>
          <p:nvSpPr>
            <p:cNvPr id="11" name="Freeform 11"/>
            <p:cNvSpPr/>
            <p:nvPr/>
          </p:nvSpPr>
          <p:spPr>
            <a:xfrm>
              <a:off x="-3810000" y="500247"/>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8294578"/>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A. Observare &amp; anamneză scurtă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Cine: medic de familie/pediatru/educator/părinte.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Ce: cronologia dezvoltării, regres (dacă a existat), alimentație/somn, istoricul medical familial, video scurt cu comportamente îngrijorătoare (opțional, foarte util).</a:t>
            </a:r>
            <a:endParaRPr kumimoji="0" lang="en-US"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lang="en-US" sz="3600" b="1" dirty="0">
              <a:latin typeface="Calibri"/>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B. Screening </a:t>
            </a:r>
            <a:r>
              <a:rPr kumimoji="0" lang="en-US" sz="3600" b="1" i="0" u="none" strike="noStrike" kern="1200" cap="none" spc="0" normalizeH="0" baseline="0" noProof="0" dirty="0" err="1">
                <a:ln>
                  <a:noFill/>
                </a:ln>
                <a:effectLst/>
                <a:uLnTx/>
                <a:uFillTx/>
                <a:latin typeface="Calibri"/>
                <a:ea typeface="+mn-ea"/>
                <a:cs typeface="+mn-cs"/>
              </a:rPr>
              <a:t>standardizat</a:t>
            </a:r>
            <a:r>
              <a:rPr kumimoji="0" lang="en-US" sz="3600" b="1" i="0" u="none" strike="noStrike" kern="1200" cap="none" spc="0" normalizeH="0" baseline="0" noProof="0" dirty="0">
                <a:ln>
                  <a:noFill/>
                </a:ln>
                <a:effectLst/>
                <a:uLnTx/>
                <a:uFillTx/>
                <a:latin typeface="Calibri"/>
                <a:ea typeface="+mn-ea"/>
                <a:cs typeface="+mn-cs"/>
              </a:rPr>
              <a:t> (nu = diagnostic!)</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Exemple</a:t>
            </a:r>
            <a:r>
              <a:rPr kumimoji="0" lang="en-US" sz="3600" b="1" i="0" u="none" strike="noStrike" kern="1200" cap="none" spc="0" normalizeH="0" baseline="0" noProof="0" dirty="0">
                <a:ln>
                  <a:noFill/>
                </a:ln>
                <a:effectLst/>
                <a:uLnTx/>
                <a:uFillTx/>
                <a:latin typeface="Calibri"/>
                <a:ea typeface="+mn-ea"/>
                <a:cs typeface="+mn-cs"/>
              </a:rPr>
              <a:t> utile:</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o	M-CHAT-R/F (16–30 </a:t>
            </a:r>
            <a:r>
              <a:rPr kumimoji="0" lang="en-US" sz="3600" b="1" i="0" u="none" strike="noStrike" kern="1200" cap="none" spc="0" normalizeH="0" baseline="0" noProof="0" dirty="0" err="1">
                <a:ln>
                  <a:noFill/>
                </a:ln>
                <a:effectLst/>
                <a:uLnTx/>
                <a:uFillTx/>
                <a:latin typeface="Calibri"/>
                <a:ea typeface="+mn-ea"/>
                <a:cs typeface="+mn-cs"/>
              </a:rPr>
              <a:t>luni</a:t>
            </a:r>
            <a:r>
              <a:rPr kumimoji="0" lang="en-US" sz="3600" b="1" i="0" u="none" strike="noStrike" kern="1200" cap="none" spc="0" normalizeH="0" baseline="0" noProof="0" dirty="0">
                <a:ln>
                  <a:noFill/>
                </a:ln>
                <a:effectLst/>
                <a:uLnTx/>
                <a:uFillTx/>
                <a:latin typeface="Calibri"/>
                <a:ea typeface="+mn-ea"/>
                <a:cs typeface="+mn-cs"/>
              </a:rPr>
              <a:t>) – </a:t>
            </a:r>
            <a:r>
              <a:rPr kumimoji="0" lang="en-US" sz="3600" b="1" i="0" u="none" strike="noStrike" kern="1200" cap="none" spc="0" normalizeH="0" baseline="0" noProof="0" dirty="0" err="1">
                <a:ln>
                  <a:noFill/>
                </a:ln>
                <a:effectLst/>
                <a:uLnTx/>
                <a:uFillTx/>
                <a:latin typeface="Calibri"/>
                <a:ea typeface="+mn-ea"/>
                <a:cs typeface="+mn-cs"/>
              </a:rPr>
              <a:t>chestionar</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părinte</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dacă</a:t>
            </a:r>
            <a:r>
              <a:rPr kumimoji="0" lang="en-US" sz="3600" b="1" i="0" u="none" strike="noStrike" kern="1200" cap="none" spc="0" normalizeH="0" baseline="0" noProof="0" dirty="0">
                <a:ln>
                  <a:noFill/>
                </a:ln>
                <a:effectLst/>
                <a:uLnTx/>
                <a:uFillTx/>
                <a:latin typeface="Calibri"/>
                <a:ea typeface="+mn-ea"/>
                <a:cs typeface="+mn-cs"/>
              </a:rPr>
              <a:t> e </a:t>
            </a:r>
            <a:r>
              <a:rPr kumimoji="0" lang="en-US" sz="3600" b="1" i="0" u="none" strike="noStrike" kern="1200" cap="none" spc="0" normalizeH="0" baseline="0" noProof="0" dirty="0" err="1">
                <a:ln>
                  <a:noFill/>
                </a:ln>
                <a:effectLst/>
                <a:uLnTx/>
                <a:uFillTx/>
                <a:latin typeface="Calibri"/>
                <a:ea typeface="+mn-ea"/>
                <a:cs typeface="+mn-cs"/>
              </a:rPr>
              <a:t>pozitiv</a:t>
            </a:r>
            <a:r>
              <a:rPr kumimoji="0" lang="en-US" sz="3600" b="1" i="0" u="none" strike="noStrike" kern="1200" cap="none" spc="0" normalizeH="0" baseline="0" noProof="0" dirty="0">
                <a:ln>
                  <a:noFill/>
                </a:ln>
                <a:effectLst/>
                <a:uLnTx/>
                <a:uFillTx/>
                <a:latin typeface="Calibri"/>
                <a:ea typeface="+mn-ea"/>
                <a:cs typeface="+mn-cs"/>
              </a:rPr>
              <a:t> → follow-up.</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o	SCQ (≥4 ani), ASQ-3.</a:t>
            </a:r>
          </a:p>
          <a:p>
            <a:pPr marL="0" marR="0" lvl="0" indent="0" defTabSz="914400" rtl="0" eaLnBrk="1" fontAlgn="ctr"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Rezultat</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risc</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crescut</a:t>
            </a:r>
            <a:r>
              <a:rPr kumimoji="0" lang="en-US" sz="3600" b="1" i="0" u="none" strike="noStrike" kern="1200" cap="none" spc="0" normalizeH="0" baseline="0" noProof="0" dirty="0">
                <a:ln>
                  <a:noFill/>
                </a:ln>
                <a:effectLst/>
                <a:uLnTx/>
                <a:uFillTx/>
                <a:latin typeface="Calibri"/>
                <a:ea typeface="+mn-ea"/>
                <a:cs typeface="+mn-cs"/>
              </a:rPr>
              <a:t> vs. </a:t>
            </a:r>
            <a:r>
              <a:rPr kumimoji="0" lang="en-US" sz="3600" b="1" i="0" u="none" strike="noStrike" kern="1200" cap="none" spc="0" normalizeH="0" baseline="0" noProof="0" dirty="0" err="1">
                <a:ln>
                  <a:noFill/>
                </a:ln>
                <a:effectLst/>
                <a:uLnTx/>
                <a:uFillTx/>
                <a:latin typeface="Calibri"/>
                <a:ea typeface="+mn-ea"/>
                <a:cs typeface="+mn-cs"/>
              </a:rPr>
              <a:t>scăzut</a:t>
            </a:r>
            <a:r>
              <a:rPr kumimoji="0" lang="en-US" sz="3600" b="1" i="0" u="none" strike="noStrike" kern="1200" cap="none" spc="0" normalizeH="0" baseline="0" noProof="0" dirty="0">
                <a:ln>
                  <a:noFill/>
                </a:ln>
                <a:effectLst/>
                <a:uLnTx/>
                <a:uFillTx/>
                <a:latin typeface="Calibri"/>
                <a:ea typeface="+mn-ea"/>
                <a:cs typeface="+mn-cs"/>
              </a:rPr>
              <a:t>; la </a:t>
            </a:r>
            <a:r>
              <a:rPr kumimoji="0" lang="en-US" sz="3600" b="1" i="0" u="none" strike="noStrike" kern="1200" cap="none" spc="0" normalizeH="0" baseline="0" noProof="0" dirty="0" err="1">
                <a:ln>
                  <a:noFill/>
                </a:ln>
                <a:effectLst/>
                <a:uLnTx/>
                <a:uFillTx/>
                <a:latin typeface="Calibri"/>
                <a:ea typeface="+mn-ea"/>
                <a:cs typeface="+mn-cs"/>
              </a:rPr>
              <a:t>risc</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crescut</a:t>
            </a:r>
            <a:r>
              <a:rPr kumimoji="0" lang="en-US" sz="3600" b="1" i="0" u="none" strike="noStrike" kern="1200" cap="none" spc="0" normalizeH="0" baseline="0" noProof="0" dirty="0">
                <a:ln>
                  <a:noFill/>
                </a:ln>
                <a:effectLst/>
                <a:uLnTx/>
                <a:uFillTx/>
                <a:latin typeface="Calibri"/>
                <a:ea typeface="+mn-ea"/>
                <a:cs typeface="+mn-cs"/>
              </a:rPr>
              <a:t> → </a:t>
            </a:r>
            <a:r>
              <a:rPr kumimoji="0" lang="en-US" sz="3600" b="1" i="0" u="none" strike="noStrike" kern="1200" cap="none" spc="0" normalizeH="0" baseline="0" noProof="0" dirty="0" err="1">
                <a:ln>
                  <a:noFill/>
                </a:ln>
                <a:effectLst/>
                <a:uLnTx/>
                <a:uFillTx/>
                <a:latin typeface="Calibri"/>
                <a:ea typeface="+mn-ea"/>
                <a:cs typeface="+mn-cs"/>
              </a:rPr>
              <a:t>trimitere</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pentru</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evaluare</a:t>
            </a:r>
            <a:r>
              <a:rPr kumimoji="0" lang="en-US" sz="3600" b="1" i="0" u="none" strike="noStrike" kern="1200" cap="none" spc="0" normalizeH="0" baseline="0" noProof="0" dirty="0">
                <a:ln>
                  <a:noFill/>
                </a:ln>
                <a:effectLst/>
                <a:uLnTx/>
                <a:uFillTx/>
                <a:latin typeface="Calibri"/>
                <a:ea typeface="+mn-ea"/>
                <a:cs typeface="+mn-cs"/>
              </a:rPr>
              <a:t> </a:t>
            </a:r>
            <a:r>
              <a:rPr kumimoji="0" lang="en-US" sz="3600" b="1" i="0" u="none" strike="noStrike" kern="1200" cap="none" spc="0" normalizeH="0" baseline="0" noProof="0" dirty="0" err="1">
                <a:ln>
                  <a:noFill/>
                </a:ln>
                <a:effectLst/>
                <a:uLnTx/>
                <a:uFillTx/>
                <a:latin typeface="Calibri"/>
                <a:ea typeface="+mn-ea"/>
                <a:cs typeface="+mn-cs"/>
              </a:rPr>
              <a:t>complexă</a:t>
            </a:r>
            <a:r>
              <a:rPr kumimoji="0" lang="en-US" sz="3600" b="1" i="0" u="none" strike="noStrike" kern="1200" cap="none" spc="0" normalizeH="0" baseline="0" noProof="0" dirty="0">
                <a:ln>
                  <a:noFill/>
                </a:ln>
                <a:effectLst/>
                <a:uLnTx/>
                <a:uFillTx/>
                <a:latin typeface="Calibri"/>
                <a:ea typeface="+mn-ea"/>
                <a:cs typeface="+mn-cs"/>
              </a:rPr>
              <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endParaRPr>
          </a:p>
          <a:p>
            <a:pPr marL="916940" marR="0" lvl="1" indent="-458470" algn="ctr"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54755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endParaRPr lang="ro-MD" sz="4800" dirty="0"/>
          </a:p>
          <a:p>
            <a:pPr marL="0" indent="0">
              <a:buNone/>
            </a:pPr>
            <a:r>
              <a:rPr lang="ro-MD" sz="4800" dirty="0"/>
              <a:t>1970 - 1 : 2500 copii (2 - 4 la 10.000) </a:t>
            </a:r>
          </a:p>
          <a:p>
            <a:pPr marL="0" indent="0">
              <a:buNone/>
            </a:pPr>
            <a:r>
              <a:rPr lang="ro-MD" sz="4800" dirty="0"/>
              <a:t>2025- 1 : 31 (raportul CDC - centrului de control al maladiilor din SUA) </a:t>
            </a:r>
          </a:p>
          <a:p>
            <a:pPr marL="0" indent="0">
              <a:buNone/>
            </a:pPr>
            <a:r>
              <a:rPr lang="ro-MD" sz="4800" dirty="0"/>
              <a:t> 1 din 27 băieți </a:t>
            </a:r>
          </a:p>
          <a:p>
            <a:pPr marL="0" indent="0">
              <a:buNone/>
            </a:pPr>
            <a:r>
              <a:rPr lang="ro-MD" sz="4800" dirty="0"/>
              <a:t>◦ 1 din 125 fete </a:t>
            </a:r>
          </a:p>
          <a:p>
            <a:pPr marL="0" indent="0">
              <a:buNone/>
            </a:pPr>
            <a:r>
              <a:rPr lang="ro-MD" sz="4800" dirty="0"/>
              <a:t>Fiecare 20 min se înregistrează un caz nou de autism</a:t>
            </a:r>
            <a:endParaRPr lang="ru-RU" sz="4800" dirty="0"/>
          </a:p>
        </p:txBody>
      </p:sp>
    </p:spTree>
    <p:extLst>
      <p:ext uri="{BB962C8B-B14F-4D97-AF65-F5344CB8AC3E}">
        <p14:creationId xmlns:p14="http://schemas.microsoft.com/office/powerpoint/2010/main" val="17589692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854080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C. Evaluare complexă (multidisciplinar)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	Psihiatrie infantilă / neurologie pediatrică: examen clinic, comorbidități (epilepsie, ADHD, anxietate, somn), medicație dacă indicată.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	Psihologie clinică: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o	Observație structurat-semi-structurată (ex.: ADOS-2 acolo unde e disponibil),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o	Interviu cu părintele privind dezvoltarea timpurie (ex.: ADI-R sau interviu clinic structurat),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o	Evaluare cognitivă (WPPSI/WISC/Leiter-3, după caz), adaptativă (Vineland-3/ABAS-3).</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	Logopedie: comunicare receptivă/expresivă, pragmatica limbajului, oralitate.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6143694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561147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C. </a:t>
            </a:r>
            <a:r>
              <a:rPr kumimoji="0" lang="ro-MD" sz="4000" b="1" i="0" u="none" strike="noStrike" kern="1200" cap="none" spc="0" normalizeH="0" baseline="0" noProof="0" dirty="0">
                <a:ln>
                  <a:noFill/>
                </a:ln>
                <a:effectLst/>
                <a:uLnTx/>
                <a:uFillTx/>
                <a:latin typeface="Calibri"/>
                <a:ea typeface="+mn-ea"/>
                <a:cs typeface="+mn-cs"/>
              </a:rPr>
              <a:t>Evaluare complexă (multidisciplinar)</a:t>
            </a: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Terapie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ocupațională</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Primordial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terapie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comportamentală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ABA,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profil</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senzorial</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SP/Sensory Profile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motricitate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fină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autoîngrijire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Pedagogie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observație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educațională</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funcționare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colectiv</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joc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autonomie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Investigații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medicale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indicație</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nu de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rutină</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toți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auz</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vedere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genetică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dismorfii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istoric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familial/</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regres</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alte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semne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EEG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suspiciune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epilepsie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metabolice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exemple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Fenilcetonuria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sindromul</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Prader Willi.</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2248703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Diagnostic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traseul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copilului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suspect de TSA</a:t>
              </a:r>
            </a:p>
          </p:txBody>
        </p:sp>
      </p:grpSp>
      <p:sp>
        <p:nvSpPr>
          <p:cNvPr id="13" name="TextBox 13"/>
          <p:cNvSpPr txBox="1"/>
          <p:nvPr/>
        </p:nvSpPr>
        <p:spPr>
          <a:xfrm>
            <a:off x="1066800" y="2413259"/>
            <a:ext cx="15590520" cy="6694140"/>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D</a:t>
            </a:r>
            <a:r>
              <a:rPr kumimoji="0" lang="ro-MD" sz="4000" b="1" i="0" u="none" strike="noStrike" kern="1200" cap="none" spc="0" normalizeH="0" baseline="0" noProof="0" dirty="0">
                <a:ln>
                  <a:noFill/>
                </a:ln>
                <a:effectLst/>
                <a:uLnTx/>
                <a:uFillTx/>
                <a:latin typeface="Calibri"/>
                <a:ea typeface="+mn-ea"/>
                <a:cs typeface="+mn-cs"/>
              </a:rPr>
              <a:t>. Diagnostic diferențial (exemple frecvente)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	Întârziere globală de dezvoltare, tulburare de limbaj, ADHD, anxietate, deprivare psiho-socială, tulburări de atașament, surditate, TIC/Tourette, disabilitate intelectuală fără trăsături nucleare TSA.</a:t>
            </a:r>
            <a:endParaRPr kumimoji="0" lang="en-US"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0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E. Raportul final de diagnostic (document unic, clar)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	Conține: date identificare, rezumat anamneză, rezultate instrumente, criteriile clinice îndeplinite (DSM-5/ICD-11), comorbidități, recomandări concrete (tip, frecvență, intensitate intervenții), obiective pe 3–6 luni, recomandări educaționale/sociale.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7319242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err="1">
                  <a:ln>
                    <a:noFill/>
                  </a:ln>
                  <a:solidFill>
                    <a:srgbClr val="1F497D"/>
                  </a:solidFill>
                  <a:effectLst/>
                  <a:uLnTx/>
                  <a:uFillTx/>
                  <a:latin typeface="Calibri"/>
                  <a:ea typeface="+mn-ea"/>
                  <a:cs typeface="+mn-cs"/>
                </a:rPr>
                <a:t>Cadrul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legal</a:t>
              </a:r>
              <a:r>
                <a:rPr kumimoji="0" lang="fr-FR" sz="6000" b="1" i="0" u="none" strike="noStrike" kern="1200" cap="none" spc="0" normalizeH="0" baseline="0" noProof="0" dirty="0">
                  <a:ln>
                    <a:noFill/>
                  </a:ln>
                  <a:solidFill>
                    <a:srgbClr val="1F497D"/>
                  </a:solidFill>
                  <a:effectLst/>
                  <a:uLnTx/>
                  <a:uFillTx/>
                  <a:latin typeface="Calibri"/>
                  <a:ea typeface="+mn-ea"/>
                  <a:cs typeface="+mn-cs"/>
                </a:rPr>
                <a:t> relevant: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Hotărârea</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Guvernului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nr. 234/2019</a:t>
              </a:r>
            </a:p>
          </p:txBody>
        </p:sp>
      </p:grpSp>
      <p:sp>
        <p:nvSpPr>
          <p:cNvPr id="13" name="TextBox 13"/>
          <p:cNvSpPr txBox="1"/>
          <p:nvPr/>
        </p:nvSpPr>
        <p:spPr>
          <a:xfrm>
            <a:off x="1066800" y="2413259"/>
            <a:ext cx="15590520" cy="7740581"/>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1. Rolul principal al HG 234/2019:</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stabilește regulamentul-cadru de funcționare a centrelor care oferă diagnostic, evaluare, intervenție și recuperare pentru copii cu TSA și alte dizabilități intelectuale;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definește standarde minime de calitate, structura echipei multidisciplinare și modul de trimitere și colaborare între medicii de familie, specialiști și centre.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2. Pentru medici de familie și pediatri este important să cunoască: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că centrele pentru TSA funcționează doar în baza acestui regulament;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că trimiterea unui copil suspect de TSA trebuie făcută către un centru acreditat conform HG 234/2019;</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că diagnosticul oficial se stabilește doar de echipa multidisciplinară dintr-un astfel de centru.</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16233023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err="1">
                  <a:ln>
                    <a:noFill/>
                  </a:ln>
                  <a:solidFill>
                    <a:srgbClr val="1F497D"/>
                  </a:solidFill>
                  <a:effectLst/>
                  <a:uLnTx/>
                  <a:uFillTx/>
                  <a:latin typeface="Calibri"/>
                  <a:ea typeface="+mn-ea"/>
                  <a:cs typeface="+mn-cs"/>
                </a:rPr>
                <a:t>Cadrul</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legal</a:t>
              </a:r>
              <a:r>
                <a:rPr kumimoji="0" lang="fr-FR" sz="6000" b="1" i="0" u="none" strike="noStrike" kern="1200" cap="none" spc="0" normalizeH="0" baseline="0" noProof="0" dirty="0">
                  <a:ln>
                    <a:noFill/>
                  </a:ln>
                  <a:solidFill>
                    <a:srgbClr val="1F497D"/>
                  </a:solidFill>
                  <a:effectLst/>
                  <a:uLnTx/>
                  <a:uFillTx/>
                  <a:latin typeface="Calibri"/>
                  <a:ea typeface="+mn-ea"/>
                  <a:cs typeface="+mn-cs"/>
                </a:rPr>
                <a:t> relevant: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Hotărârea</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Guvernului</a:t>
              </a:r>
              <a:r>
                <a:rPr kumimoji="0" lang="fr-FR" sz="6000" b="1" i="0" u="none" strike="noStrike" kern="1200" cap="none" spc="0" normalizeH="0" baseline="0" noProof="0" dirty="0">
                  <a:ln>
                    <a:noFill/>
                  </a:ln>
                  <a:solidFill>
                    <a:srgbClr val="1F497D"/>
                  </a:solidFill>
                  <a:effectLst/>
                  <a:uLnTx/>
                  <a:uFillTx/>
                  <a:latin typeface="Calibri"/>
                  <a:ea typeface="+mn-ea"/>
                  <a:cs typeface="+mn-cs"/>
                </a:rPr>
                <a:t> nr. 234/2019</a:t>
              </a:r>
            </a:p>
          </p:txBody>
        </p:sp>
      </p:grpSp>
      <p:sp>
        <p:nvSpPr>
          <p:cNvPr id="13" name="TextBox 13"/>
          <p:cNvSpPr txBox="1"/>
          <p:nvPr/>
        </p:nvSpPr>
        <p:spPr>
          <a:xfrm>
            <a:off x="1066800" y="2413259"/>
            <a:ext cx="15590520" cy="7186583"/>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solidFill>
                  <a:schemeClr val="accent1">
                    <a:lumMod val="75000"/>
                  </a:schemeClr>
                </a:solidFill>
                <a:effectLst/>
                <a:uLnTx/>
                <a:uFillTx/>
                <a:latin typeface="Calibri"/>
                <a:ea typeface="+mn-ea"/>
                <a:cs typeface="+mn-cs"/>
              </a:rPr>
              <a:t>3. </a:t>
            </a:r>
            <a:r>
              <a:rPr kumimoji="0" lang="ro-MD" sz="3600" b="1" i="0" u="none" strike="noStrike" kern="1200" cap="none" spc="0" normalizeH="0" baseline="0" noProof="0" dirty="0">
                <a:ln>
                  <a:noFill/>
                </a:ln>
                <a:effectLst/>
                <a:uLnTx/>
                <a:uFillTx/>
                <a:latin typeface="Calibri"/>
                <a:ea typeface="+mn-ea"/>
                <a:cs typeface="+mn-cs"/>
              </a:rPr>
              <a:t>Echipa multidisciplinară, conform HG 234/2019, trebuie să includă: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medic psihiatru;</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psiholog clinician;</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logoped;</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asistent social;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kinetoterapeut și alți specialiști după necesitate.</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4. Pentru traseul copilului suspect de TSA:</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medicul de familie sau pediatrul identifică semnele de risc;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completează fișa de trimitere către serviciile specializate;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ulterior, primește raportul de evaluare și colaborează cu centrul privind monitorizarea medicală.</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2440515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4062651"/>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rPr>
              <a:t>Procesul de diagnosticare a tulburărilor de spectru autist (TSA) nu se limitează la constatarea medicală, ci implică o relație de încredere și colaborare între specialiști și familie. Modul în care informația este comunicată influențează direct acceptarea diagnosticului, motivația părinților și implicarea lor în intervenția ulterioară.</a:t>
            </a:r>
            <a:endParaRPr kumimoji="0" lang="en-US" sz="4400" b="0" i="0" u="none" strike="noStrike" kern="1200" cap="none" spc="0" normalizeH="0" baseline="0" noProof="0" dirty="0">
              <a:ln>
                <a:noFill/>
              </a:ln>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42594324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Cum oferim feedback părinților</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Feedbackul trebuie să fie oferit într-un cadru sigur, empatic și confidențial.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Este esențial ca părinții să fie ascultați activ, să-și exprime emoțiile și să simtă sprijin, nu judecată.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Specialistul trebuie să explice rezultatele într-un limbaj clar, fără termeni medicali greu de înțeles.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Se recomandă prezentarea punctelor forte ale copilului înainte de a aborda dificultățile.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Este important să se ofere recomandări concrete pentru pașii următori: intervenție timpurie, consiliere, orientare către servicii specializate.</a:t>
            </a:r>
          </a:p>
        </p:txBody>
      </p:sp>
    </p:spTree>
    <p:extLst>
      <p:ext uri="{BB962C8B-B14F-4D97-AF65-F5344CB8AC3E}">
        <p14:creationId xmlns:p14="http://schemas.microsoft.com/office/powerpoint/2010/main" val="25375053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771084"/>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Formulări potrivite și ce trebuie evitat</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Formulări potrivite: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„Copilul dvs. are o dezvoltare diferită și are nevoie de un tip specific de sprijin.”</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„Am observat comportamente care indică o posibilă tulburare de spectru autist, ceea ce înseamnă că putem începe intervenția potrivită.”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„Rezultatele sugerează că anumite arii ale dezvoltării (comunicare, interacțiune socială) necesită suport suplimentar.”</a:t>
            </a:r>
          </a:p>
        </p:txBody>
      </p:sp>
    </p:spTree>
    <p:extLst>
      <p:ext uri="{BB962C8B-B14F-4D97-AF65-F5344CB8AC3E}">
        <p14:creationId xmlns:p14="http://schemas.microsoft.com/office/powerpoint/2010/main" val="41299913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Formulări de evitat:</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„Copilul dvs. este bolnav / are o boală gravă.”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„Nu se mai poate face nimic.”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„Este vina mediului sau a părinților.”</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„Nu va putea niciodată să…”.</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Respectul față de demnitatea și emoțiile familiei este esențial. Evitarea etichetării și a limbajului negativ protejează încrederea în relația părinte–specialist</a:t>
            </a:r>
          </a:p>
        </p:txBody>
      </p:sp>
    </p:spTree>
    <p:extLst>
      <p:ext uri="{BB962C8B-B14F-4D97-AF65-F5344CB8AC3E}">
        <p14:creationId xmlns:p14="http://schemas.microsoft.com/office/powerpoint/2010/main" val="411966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066800" y="2413259"/>
            <a:ext cx="15590520" cy="7201972"/>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Implicarea familiei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Implicarea părinților este o componentă centrală a procesului de intervenție. După comunicarea diagnosticului, familia trebuie să devină partener activ în planul individualizat al copilului.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36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Roluri principale ale familiei în proces:</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participă la stabilirea obiectivelor de intervenție și la monitorizarea progresului;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aplică acasă strategiile recomandate de terapeuți;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colaborează constant cu echipa multidisciplinară;</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contribuie la generalizarea abilităților dobândite de copil în viața de zi cu zi;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3600" b="1" i="0" u="none" strike="noStrike" kern="1200" cap="none" spc="0" normalizeH="0" baseline="0" noProof="0" dirty="0">
                <a:ln>
                  <a:noFill/>
                </a:ln>
                <a:effectLst/>
                <a:uLnTx/>
                <a:uFillTx/>
                <a:latin typeface="Calibri"/>
                <a:ea typeface="+mn-ea"/>
                <a:cs typeface="+mn-cs"/>
              </a:rPr>
              <a:t>• solicită suport psihologic și social, dacă este necesar, pentru a face față stresului emoțional.</a:t>
            </a:r>
          </a:p>
        </p:txBody>
      </p:sp>
    </p:spTree>
    <p:extLst>
      <p:ext uri="{BB962C8B-B14F-4D97-AF65-F5344CB8AC3E}">
        <p14:creationId xmlns:p14="http://schemas.microsoft.com/office/powerpoint/2010/main" val="81104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b="1" u="sng" dirty="0"/>
              <a:t>Situația la nivel global</a:t>
            </a:r>
          </a:p>
          <a:p>
            <a:pPr marL="0" indent="0">
              <a:buNone/>
            </a:pPr>
            <a:r>
              <a:rPr lang="ro-MD" sz="4800" b="1" dirty="0"/>
              <a:t> </a:t>
            </a:r>
            <a:r>
              <a:rPr lang="ro-MD" sz="4800" b="1" u="sng" dirty="0"/>
              <a:t>Datele Organizației Mondiale a Sănătății (OMS, 2023)</a:t>
            </a:r>
          </a:p>
          <a:p>
            <a:pPr marL="0" indent="0">
              <a:buNone/>
            </a:pPr>
            <a:r>
              <a:rPr lang="ro-MD" sz="4800" dirty="0"/>
              <a:t>Potrivit OMS, </a:t>
            </a:r>
            <a:r>
              <a:rPr lang="ro-MD" sz="4800" b="1" dirty="0"/>
              <a:t>1 din 100 de copii</a:t>
            </a:r>
            <a:r>
              <a:rPr lang="ro-MD" sz="4800" dirty="0"/>
              <a:t> la nivel mondial este diagnosticat cu o tulburare din spectrul autist.</a:t>
            </a:r>
          </a:p>
          <a:p>
            <a:pPr marL="0" indent="0">
              <a:buNone/>
            </a:pPr>
            <a:r>
              <a:rPr lang="ro-MD" sz="4800" dirty="0"/>
              <a:t>Această cifră este considerată o </a:t>
            </a:r>
            <a:r>
              <a:rPr lang="ro-MD" sz="4800" b="1" dirty="0"/>
              <a:t>estimare minimă</a:t>
            </a:r>
            <a:r>
              <a:rPr lang="ro-MD" sz="4800" dirty="0"/>
              <a:t>, deoarece multe țări nu au sisteme de screening sau diagnostic precoce.(</a:t>
            </a:r>
            <a:r>
              <a:rPr lang="ro-MD" sz="4800" i="1" dirty="0"/>
              <a:t>Sursa: OMS – Autism Spectrum Disorders Fact Sheet)</a:t>
            </a:r>
          </a:p>
          <a:p>
            <a:pPr marL="0" indent="0">
              <a:buNone/>
            </a:pPr>
            <a:r>
              <a:rPr lang="it-IT" sz="4800" b="1" u="sng" dirty="0"/>
              <a:t>Prevalența în Statele Unite (CDC, 2024)</a:t>
            </a:r>
            <a:r>
              <a:rPr lang="ro-MD" sz="4800" dirty="0"/>
              <a:t>-</a:t>
            </a:r>
            <a:r>
              <a:rPr lang="es-ES" sz="4800" b="1" dirty="0"/>
              <a:t>1 din 31 de copii</a:t>
            </a:r>
            <a:r>
              <a:rPr lang="es-ES" sz="4800" dirty="0"/>
              <a:t> este diagnosticat cu autism.</a:t>
            </a:r>
            <a:endParaRPr lang="ro-MD" sz="4800" dirty="0"/>
          </a:p>
          <a:p>
            <a:pPr marL="0" indent="0">
              <a:buNone/>
            </a:pPr>
            <a:r>
              <a:rPr lang="ro-MD" sz="4800" b="1" u="sng" dirty="0"/>
              <a:t>Marea Britanie (Parlamentul Marii Britanii, 2019)- </a:t>
            </a:r>
            <a:r>
              <a:rPr lang="ro-MD" sz="4800" dirty="0"/>
              <a:t>aproximativ </a:t>
            </a:r>
            <a:r>
              <a:rPr lang="ro-MD" sz="4800" b="1" dirty="0"/>
              <a:t>700.000 de persoane</a:t>
            </a:r>
            <a:r>
              <a:rPr lang="ro-MD" sz="4800" dirty="0"/>
              <a:t> cu autism (copii și adulți).</a:t>
            </a:r>
          </a:p>
          <a:p>
            <a:pPr marL="0" indent="0">
              <a:buNone/>
            </a:pPr>
            <a:r>
              <a:rPr lang="ro-MD" sz="4800" dirty="0"/>
              <a:t>Aceasta reprezintă aproximativ </a:t>
            </a:r>
            <a:r>
              <a:rPr lang="ro-MD" sz="4800" b="1" dirty="0"/>
              <a:t>1% din populație</a:t>
            </a:r>
            <a:r>
              <a:rPr lang="ro-MD" sz="4800" dirty="0"/>
              <a:t>, o cifră aliniată estimărilor OMS.(</a:t>
            </a:r>
            <a:r>
              <a:rPr lang="ro-MD" sz="4800" i="1" dirty="0"/>
              <a:t>Sursa: House of Commons Library – Autism Statistics)</a:t>
            </a:r>
            <a:endParaRPr lang="ro-MD" sz="4800" dirty="0"/>
          </a:p>
          <a:p>
            <a:pPr marL="0" indent="0">
              <a:buNone/>
            </a:pPr>
            <a:endParaRPr lang="ro-MD" sz="4800" dirty="0"/>
          </a:p>
          <a:p>
            <a:pPr marL="0" indent="0">
              <a:buNone/>
            </a:pPr>
            <a:endParaRPr lang="ro-MD" sz="4800" dirty="0"/>
          </a:p>
        </p:txBody>
      </p:sp>
    </p:spTree>
    <p:extLst>
      <p:ext uri="{BB962C8B-B14F-4D97-AF65-F5344CB8AC3E}">
        <p14:creationId xmlns:p14="http://schemas.microsoft.com/office/powerpoint/2010/main" val="11203086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316427"/>
            <a:ext cx="15773400" cy="1988344"/>
            <a:chOff x="0" y="0"/>
            <a:chExt cx="21031200" cy="2651125"/>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it-IT" sz="6000" b="1" i="0" u="none" strike="noStrike" kern="1200" cap="none" spc="0" normalizeH="0" baseline="0" noProof="0" dirty="0">
                  <a:ln>
                    <a:noFill/>
                  </a:ln>
                  <a:solidFill>
                    <a:srgbClr val="1F497D"/>
                  </a:solidFill>
                  <a:effectLst/>
                  <a:uLnTx/>
                  <a:uFillTx/>
                  <a:latin typeface="Calibri"/>
                  <a:ea typeface="+mn-ea"/>
                  <a:cs typeface="+mn-cs"/>
                </a:rPr>
                <a:t>Cum se realizează comunicarea între specialiști și familie</a:t>
              </a:r>
              <a:endParaRPr kumimoji="0" lang="fr-FR" sz="6000" b="1"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13" name="TextBox 13"/>
          <p:cNvSpPr txBox="1"/>
          <p:nvPr/>
        </p:nvSpPr>
        <p:spPr>
          <a:xfrm>
            <a:off x="1430185" y="2552700"/>
            <a:ext cx="15590520" cy="6093976"/>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Principii etice în comunicare: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transparență, respect și confidențialitate;</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acordul informat al părinților în toate etapele evaluării și intervenției;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abordare centrată pe nevoile și potențialul copilului;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 evitarea stigmatizării și protejarea drepturilor copilului și familiei.</a:t>
            </a:r>
          </a:p>
          <a:p>
            <a:pPr marL="0" marR="0" lvl="0" indent="0" defTabSz="914400" rtl="0" eaLnBrk="1" fontAlgn="ctr" latinLnBrk="0" hangingPunct="1">
              <a:lnSpc>
                <a:spcPct val="100000"/>
              </a:lnSpc>
              <a:spcBef>
                <a:spcPts val="0"/>
              </a:spcBef>
              <a:spcAft>
                <a:spcPts val="0"/>
              </a:spcAft>
              <a:buClrTx/>
              <a:buSzTx/>
              <a:buFontTx/>
              <a:buNone/>
              <a:tabLst/>
              <a:defRPr/>
            </a:pPr>
            <a:endParaRPr kumimoji="0" lang="ro-MD" sz="4400" b="1" i="0" u="none" strike="noStrike" kern="1200" cap="none" spc="0" normalizeH="0" baseline="0" noProof="0" dirty="0">
              <a:ln>
                <a:noFill/>
              </a:ln>
              <a:effectLst/>
              <a:uLnTx/>
              <a:uFillTx/>
              <a:latin typeface="Calibri"/>
              <a:ea typeface="+mn-ea"/>
              <a:cs typeface="+mn-cs"/>
            </a:endParaRP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400" b="1" i="0" u="none" strike="noStrike" kern="1200" cap="none" spc="0" normalizeH="0" baseline="0" noProof="0" dirty="0">
                <a:ln>
                  <a:noFill/>
                </a:ln>
                <a:effectLst/>
                <a:uLnTx/>
                <a:uFillTx/>
                <a:latin typeface="Calibri"/>
                <a:ea typeface="+mn-ea"/>
                <a:cs typeface="+mn-cs"/>
              </a:rPr>
              <a:t>O comunicare etică și empatică nu doar transmite informații, ci oferă speranță, claritate și direcție.</a:t>
            </a:r>
          </a:p>
        </p:txBody>
      </p:sp>
    </p:spTree>
    <p:extLst>
      <p:ext uri="{BB962C8B-B14F-4D97-AF65-F5344CB8AC3E}">
        <p14:creationId xmlns:p14="http://schemas.microsoft.com/office/powerpoint/2010/main" val="17109013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418B"/>
                </a:solidFill>
                <a:effectLst/>
                <a:uLnTx/>
                <a:uFillTx/>
                <a:latin typeface="Calibri (MS)"/>
                <a:ea typeface="Calibri (MS)"/>
                <a:cs typeface="Calibri (MS)"/>
                <a:sym typeface="Calibri (MS)"/>
              </a:endParaRP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215008" y="240665"/>
            <a:ext cx="16815692" cy="2064106"/>
            <a:chOff x="-1389723" y="-101016"/>
            <a:chExt cx="22420923" cy="2752141"/>
          </a:xfrm>
        </p:grpSpPr>
        <p:sp>
          <p:nvSpPr>
            <p:cNvPr id="11" name="Freeform 11"/>
            <p:cNvSpPr/>
            <p:nvPr/>
          </p:nvSpPr>
          <p:spPr>
            <a:xfrm>
              <a:off x="-1389723" y="-101016"/>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txBody>
            <a:bodyPr/>
            <a:lstStyle/>
            <a:p>
              <a:endParaRPr lang="ru-RU" dirty="0"/>
            </a:p>
          </p:txBody>
        </p:sp>
        <p:sp>
          <p:nvSpPr>
            <p:cNvPr id="12" name="TextBox 12"/>
            <p:cNvSpPr txBox="1"/>
            <p:nvPr/>
          </p:nvSpPr>
          <p:spPr>
            <a:xfrm>
              <a:off x="0" y="19050"/>
              <a:ext cx="21031200" cy="2632075"/>
            </a:xfrm>
            <a:prstGeom prst="rect">
              <a:avLst/>
            </a:prstGeom>
          </p:spPr>
          <p:txBody>
            <a:bodyPr lIns="0" tIns="0" rIns="0" bIns="0" rtlCol="0" anchor="ctr"/>
            <a:lstStyle/>
            <a:p>
              <a:pPr marL="0" marR="0" lvl="0" indent="0" algn="l" defTabSz="914400" rtl="0" eaLnBrk="1" fontAlgn="auto" latinLnBrk="0" hangingPunct="1">
                <a:lnSpc>
                  <a:spcPts val="6144"/>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1F497D"/>
                  </a:solidFill>
                  <a:effectLst/>
                  <a:uLnTx/>
                  <a:uFillTx/>
                  <a:latin typeface="Calibri"/>
                  <a:ea typeface="+mn-ea"/>
                  <a:cs typeface="+mn-cs"/>
                </a:rPr>
                <a:t>Documente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și</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formulare</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r>
                <a:rPr kumimoji="0" lang="fr-FR" sz="6000" b="1" i="0" u="none" strike="noStrike" kern="1200" cap="none" spc="0" normalizeH="0" baseline="0" noProof="0" dirty="0" err="1">
                  <a:ln>
                    <a:noFill/>
                  </a:ln>
                  <a:solidFill>
                    <a:srgbClr val="1F497D"/>
                  </a:solidFill>
                  <a:effectLst/>
                  <a:uLnTx/>
                  <a:uFillTx/>
                  <a:latin typeface="Calibri"/>
                  <a:ea typeface="+mn-ea"/>
                  <a:cs typeface="+mn-cs"/>
                </a:rPr>
                <a:t>implicate</a:t>
              </a:r>
              <a:r>
                <a:rPr kumimoji="0" lang="fr-FR" sz="6000" b="1" i="0" u="none" strike="noStrike" kern="1200" cap="none" spc="0" normalizeH="0" baseline="0" noProof="0" dirty="0">
                  <a:ln>
                    <a:noFill/>
                  </a:ln>
                  <a:solidFill>
                    <a:srgbClr val="1F497D"/>
                  </a:solidFill>
                  <a:effectLst/>
                  <a:uLnTx/>
                  <a:uFillTx/>
                  <a:latin typeface="Calibri"/>
                  <a:ea typeface="+mn-ea"/>
                  <a:cs typeface="+mn-cs"/>
                </a:rPr>
                <a:t> </a:t>
              </a:r>
            </a:p>
          </p:txBody>
        </p:sp>
      </p:grpSp>
      <p:sp>
        <p:nvSpPr>
          <p:cNvPr id="13" name="TextBox 13"/>
          <p:cNvSpPr txBox="1"/>
          <p:nvPr/>
        </p:nvSpPr>
        <p:spPr>
          <a:xfrm>
            <a:off x="1066800" y="2413259"/>
            <a:ext cx="15590520" cy="6078587"/>
          </a:xfrm>
          <a:prstGeom prst="rect">
            <a:avLst/>
          </a:prstGeom>
        </p:spPr>
        <p:txBody>
          <a:bodyPr lIns="0" tIns="0" rIns="0" bIns="0" rtlCol="0" anchor="t">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solidFill>
                  <a:schemeClr val="accent1">
                    <a:lumMod val="75000"/>
                  </a:schemeClr>
                </a:solidFill>
                <a:effectLst/>
                <a:uLnTx/>
                <a:uFillTx/>
                <a:latin typeface="Calibri"/>
                <a:ea typeface="+mn-ea"/>
                <a:cs typeface="+mn-cs"/>
              </a:rPr>
              <a:t>1.	</a:t>
            </a:r>
            <a:r>
              <a:rPr kumimoji="0" lang="ro-MD" sz="4000" b="1" i="0" u="none" strike="noStrike" kern="1200" cap="none" spc="0" normalizeH="0" baseline="0" noProof="0" dirty="0">
                <a:ln>
                  <a:noFill/>
                </a:ln>
                <a:effectLst/>
                <a:uLnTx/>
                <a:uFillTx/>
                <a:latin typeface="Calibri"/>
                <a:ea typeface="+mn-ea"/>
                <a:cs typeface="+mn-cs"/>
              </a:rPr>
              <a:t>Fișă medicală (de la medicul de familie/pediatru spre specialiști).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2.	Chestionare de screening (M-CHAT-R/F, SCQ etc.).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3.	Rapoarte de evaluare (psihiatric, psihologic, logopedic, ocupațional).</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4.	Raport integrat de diagnostic (sumar unic).</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5.	Plan individualizat de intervenție (ținte, frecvență, responsabili).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6.	Dosar pentru determinarea dizabilității (după caz – pentru acces la prestații).</a:t>
            </a:r>
          </a:p>
          <a:p>
            <a:pPr marL="0" marR="0" lvl="0" indent="0" defTabSz="914400" rtl="0" eaLnBrk="1" fontAlgn="ctr" latinLnBrk="0" hangingPunct="1">
              <a:lnSpc>
                <a:spcPct val="100000"/>
              </a:lnSpc>
              <a:spcBef>
                <a:spcPts val="0"/>
              </a:spcBef>
              <a:spcAft>
                <a:spcPts val="0"/>
              </a:spcAft>
              <a:buClrTx/>
              <a:buSzTx/>
              <a:buFontTx/>
              <a:buNone/>
              <a:tabLst/>
              <a:defRPr/>
            </a:pPr>
            <a:r>
              <a:rPr kumimoji="0" lang="ro-MD" sz="4000" b="1" i="0" u="none" strike="noStrike" kern="1200" cap="none" spc="0" normalizeH="0" baseline="0" noProof="0" dirty="0">
                <a:ln>
                  <a:noFill/>
                </a:ln>
                <a:effectLst/>
                <a:uLnTx/>
                <a:uFillTx/>
                <a:latin typeface="Calibri"/>
                <a:ea typeface="+mn-ea"/>
                <a:cs typeface="+mn-cs"/>
              </a:rPr>
              <a:t>7.	Acorduri de parteneriat cu ONG/centre (schimb de rapoarte, confidențialitate).</a:t>
            </a:r>
          </a:p>
          <a:p>
            <a:pPr marL="916940" marR="0" lvl="1" indent="-458470" defTabSz="914400" rtl="0" eaLnBrk="1" fontAlgn="auto" latinLnBrk="0" hangingPunct="1">
              <a:lnSpc>
                <a:spcPts val="42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solidFill>
              <a:effectLst/>
              <a:uLnTx/>
              <a:uFillTx/>
              <a:latin typeface="Calibri (MS)"/>
              <a:ea typeface="Calibri (MS)"/>
              <a:cs typeface="Calibri (MS)"/>
              <a:sym typeface="Calibri (MS)"/>
            </a:endParaRPr>
          </a:p>
        </p:txBody>
      </p:sp>
    </p:spTree>
    <p:extLst>
      <p:ext uri="{BB962C8B-B14F-4D97-AF65-F5344CB8AC3E}">
        <p14:creationId xmlns:p14="http://schemas.microsoft.com/office/powerpoint/2010/main" val="38468298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Reabilitare:</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dirty="0"/>
              <a:t>Nu există un tratament medicamentos </a:t>
            </a:r>
          </a:p>
          <a:p>
            <a:pPr marL="0" indent="0">
              <a:buNone/>
            </a:pPr>
            <a:r>
              <a:rPr lang="ro-MD" sz="4800" dirty="0"/>
              <a:t>Unica metodă recunoscută la nivel mondial că dă rezultate este </a:t>
            </a:r>
            <a:r>
              <a:rPr lang="ro-MD" sz="4800" b="1" dirty="0"/>
              <a:t>ABA (Applied Behaviour Analysis).</a:t>
            </a:r>
          </a:p>
          <a:p>
            <a:pPr marL="0" indent="0">
              <a:buNone/>
            </a:pPr>
            <a:r>
              <a:rPr lang="ro-MD" sz="4800" dirty="0"/>
              <a:t> Ea studiază:</a:t>
            </a:r>
          </a:p>
          <a:p>
            <a:pPr marL="0" indent="0">
              <a:buNone/>
            </a:pPr>
            <a:r>
              <a:rPr lang="ro-MD" sz="4800" dirty="0"/>
              <a:t> - Cum funcționează comportamentul </a:t>
            </a:r>
          </a:p>
          <a:p>
            <a:pPr>
              <a:buFontTx/>
              <a:buChar char="-"/>
            </a:pPr>
            <a:r>
              <a:rPr lang="ro-MD" sz="4800" dirty="0"/>
              <a:t>Cum este afectat comportamentul de mediu Reabilitare </a:t>
            </a:r>
          </a:p>
          <a:p>
            <a:pPr>
              <a:buFontTx/>
              <a:buChar char="-"/>
            </a:pPr>
            <a:r>
              <a:rPr lang="ro-MD" sz="4800" dirty="0"/>
              <a:t>Cum are loc învățarea</a:t>
            </a:r>
          </a:p>
          <a:p>
            <a:pPr>
              <a:buFontTx/>
              <a:buChar char="-"/>
            </a:pPr>
            <a:r>
              <a:rPr lang="ro-MD" sz="4800" dirty="0"/>
              <a:t> Terapia bazată pe ABA ne aplică înțelegerea modului în care funcționează comportamentul în situații reale. </a:t>
            </a:r>
          </a:p>
          <a:p>
            <a:pPr>
              <a:buFontTx/>
              <a:buChar char="-"/>
            </a:pPr>
            <a:r>
              <a:rPr lang="ro-MD" sz="4800" b="1" dirty="0"/>
              <a:t>Scopul</a:t>
            </a:r>
            <a:r>
              <a:rPr lang="ro-MD" sz="4800" dirty="0"/>
              <a:t> </a:t>
            </a:r>
            <a:r>
              <a:rPr lang="ro-MD" sz="4800" b="1" dirty="0"/>
              <a:t>este creșterea comportamentelor care sunt utile și scăderea comportamentelor dăunătoare sau care afectează învățarea</a:t>
            </a:r>
            <a:r>
              <a:rPr lang="ro-MD" sz="4800" dirty="0"/>
              <a:t>. </a:t>
            </a:r>
          </a:p>
          <a:p>
            <a:pPr>
              <a:buFontTx/>
              <a:buChar char="-"/>
            </a:pPr>
            <a:r>
              <a:rPr lang="ro-MD" sz="4800" dirty="0"/>
              <a:t>Se recuperează 8% din persoanele cu autism .</a:t>
            </a:r>
          </a:p>
          <a:p>
            <a:pPr>
              <a:buFontTx/>
              <a:buChar char="-"/>
            </a:pPr>
            <a:r>
              <a:rPr lang="ro-MD" sz="4800" dirty="0"/>
              <a:t>Este o tulburare pe viață </a:t>
            </a:r>
            <a:endParaRPr lang="ru-RU" sz="4800" dirty="0"/>
          </a:p>
        </p:txBody>
      </p:sp>
    </p:spTree>
    <p:extLst>
      <p:ext uri="{BB962C8B-B14F-4D97-AF65-F5344CB8AC3E}">
        <p14:creationId xmlns:p14="http://schemas.microsoft.com/office/powerpoint/2010/main" val="5053202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dirty="0"/>
              <a:t>Shadow</a:t>
            </a:r>
            <a:r>
              <a:rPr lang="ro-MD" sz="6000" b="1" dirty="0"/>
              <a:t>:</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dirty="0"/>
              <a:t>Shadow–persoana care învață copilul să fie independent </a:t>
            </a:r>
          </a:p>
          <a:p>
            <a:pPr marL="0" indent="0">
              <a:buNone/>
            </a:pPr>
            <a:r>
              <a:rPr lang="ro-MD" sz="4800" dirty="0"/>
              <a:t>Știe foarte bine copilul </a:t>
            </a:r>
          </a:p>
          <a:p>
            <a:pPr marL="0" indent="0">
              <a:buNone/>
            </a:pPr>
            <a:r>
              <a:rPr lang="ro-MD" sz="4800" dirty="0"/>
              <a:t>Este instruit în Analiza Comportamentală Aplicată </a:t>
            </a:r>
          </a:p>
          <a:p>
            <a:pPr marL="0" indent="0">
              <a:buNone/>
            </a:pPr>
            <a:r>
              <a:rPr lang="ro-MD" sz="4800" dirty="0"/>
              <a:t>Este cât mai invizibil posibil</a:t>
            </a:r>
          </a:p>
          <a:p>
            <a:pPr marL="0" indent="0">
              <a:buNone/>
            </a:pPr>
            <a:endParaRPr lang="ro-MD" sz="4800" dirty="0"/>
          </a:p>
          <a:p>
            <a:pPr marL="0" indent="0">
              <a:buNone/>
            </a:pPr>
            <a:r>
              <a:rPr lang="ru-RU" sz="4800" dirty="0">
                <a:hlinkClick r:id="rId2"/>
              </a:rPr>
              <a:t>Мир глазами </a:t>
            </a:r>
            <a:r>
              <a:rPr lang="ru-RU" sz="4800" dirty="0" err="1">
                <a:hlinkClick r:id="rId2"/>
              </a:rPr>
              <a:t>аутиста</a:t>
            </a:r>
            <a:endParaRPr lang="ro-MD" sz="4800" dirty="0"/>
          </a:p>
          <a:p>
            <a:pPr marL="0" indent="0">
              <a:buNone/>
            </a:pPr>
            <a:r>
              <a:rPr lang="ro-MD" sz="4800" dirty="0">
                <a:hlinkClick r:id="rId2"/>
              </a:rPr>
              <a:t>https://www.youtube.com/watch?v=MgchJtKvy8I</a:t>
            </a:r>
            <a:endParaRPr lang="ro-MD" sz="4800" dirty="0"/>
          </a:p>
          <a:p>
            <a:pPr marL="0" indent="0">
              <a:buNone/>
            </a:pPr>
            <a:endParaRPr lang="ru-RU" sz="4800" dirty="0"/>
          </a:p>
        </p:txBody>
      </p:sp>
    </p:spTree>
    <p:extLst>
      <p:ext uri="{BB962C8B-B14F-4D97-AF65-F5344CB8AC3E}">
        <p14:creationId xmlns:p14="http://schemas.microsoft.com/office/powerpoint/2010/main" val="14105323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it-IT" sz="6000" b="1" dirty="0"/>
              <a:t>Caracteristicile generale ale copiilor cu sindrom Down (SD)</a:t>
            </a:r>
            <a:r>
              <a:rPr lang="ro-MD" sz="6000" b="1" dirty="0"/>
              <a:t>:</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dirty="0"/>
              <a:t>Copiii cu sindrom Down prezintă o </a:t>
            </a:r>
            <a:r>
              <a:rPr lang="ro-MD" sz="4800" b="1" dirty="0"/>
              <a:t>întârziere globală în dezvoltare</a:t>
            </a:r>
            <a:r>
              <a:rPr lang="ro-MD" sz="4800" dirty="0"/>
              <a:t>, dar evoluția lor urmează în general o </a:t>
            </a:r>
            <a:r>
              <a:rPr lang="ro-MD" sz="4800" b="1" dirty="0"/>
              <a:t>traiectorie previzibilă și coerentă</a:t>
            </a:r>
            <a:r>
              <a:rPr lang="ro-MD" sz="4800" dirty="0"/>
              <a:t>.</a:t>
            </a:r>
            <a:br>
              <a:rPr lang="ro-MD" sz="4800" dirty="0"/>
            </a:br>
            <a:r>
              <a:rPr lang="ro-MD" sz="4800" dirty="0"/>
              <a:t>Principalele trăsături:</a:t>
            </a:r>
          </a:p>
          <a:p>
            <a:r>
              <a:rPr lang="ro-MD" sz="4800" b="1" dirty="0"/>
              <a:t>Dezvoltare cognitivă lentă</a:t>
            </a:r>
            <a:r>
              <a:rPr lang="ro-MD" sz="4800" dirty="0"/>
              <a:t>, dar stabilă; pot învăța prin repetiție și sprijin vizual.</a:t>
            </a:r>
          </a:p>
          <a:p>
            <a:r>
              <a:rPr lang="ro-MD" sz="4800" b="1" dirty="0"/>
              <a:t>Comunicare</a:t>
            </a:r>
            <a:r>
              <a:rPr lang="ro-MD" sz="4800" dirty="0"/>
              <a:t>: întârziere în limbajul expresiv, dar tendința de a fi sociabili, imitativi, receptivi la expresiile emoționale ale altora.</a:t>
            </a:r>
          </a:p>
          <a:p>
            <a:r>
              <a:rPr lang="ro-MD" sz="4800" b="1" dirty="0"/>
              <a:t>Comportament</a:t>
            </a:r>
            <a:r>
              <a:rPr lang="ro-MD" sz="4800" dirty="0"/>
              <a:t>: atașament față de persoane, dorință de contact social, comportamente pozitive față de ceilalți.</a:t>
            </a:r>
          </a:p>
          <a:p>
            <a:r>
              <a:rPr lang="ro-MD" sz="4800" b="1" dirty="0"/>
              <a:t>Motricitate</a:t>
            </a:r>
            <a:r>
              <a:rPr lang="ro-MD" sz="4800" dirty="0"/>
              <a:t>: hipotonie musculară, dificultăți de coordonare, dar dorință de a participa la activități comune.</a:t>
            </a:r>
          </a:p>
          <a:p>
            <a:r>
              <a:rPr lang="ro-MD" sz="4800" b="1" dirty="0"/>
              <a:t>Afectivitate</a:t>
            </a:r>
            <a:r>
              <a:rPr lang="ro-MD" sz="4800" dirty="0"/>
              <a:t>: empatie crescută, comportamente afectuoase, preferință pentru interacțiune socială.</a:t>
            </a:r>
          </a:p>
          <a:p>
            <a:pPr marL="0" indent="0">
              <a:buNone/>
            </a:pPr>
            <a:endParaRPr lang="ru-RU" sz="4800" dirty="0"/>
          </a:p>
        </p:txBody>
      </p:sp>
    </p:spTree>
    <p:extLst>
      <p:ext uri="{BB962C8B-B14F-4D97-AF65-F5344CB8AC3E}">
        <p14:creationId xmlns:p14="http://schemas.microsoft.com/office/powerpoint/2010/main" val="42147888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rmAutofit fontScale="90000"/>
          </a:bodyPr>
          <a:lstStyle/>
          <a:p>
            <a:r>
              <a:rPr lang="ro-MD" sz="5300" b="1" dirty="0"/>
              <a:t>Particularități ale copiilor cu </a:t>
            </a:r>
            <a:r>
              <a:rPr lang="ro-MD" sz="6000" b="1" dirty="0"/>
              <a:t>SD + Tulburare de spectru autist (TSA):</a:t>
            </a:r>
            <a:endParaRPr lang="ru-RU" sz="6000" b="1" dirty="0"/>
          </a:p>
        </p:txBody>
      </p:sp>
      <p:sp>
        <p:nvSpPr>
          <p:cNvPr id="3" name="Объект 2"/>
          <p:cNvSpPr>
            <a:spLocks noGrp="1"/>
          </p:cNvSpPr>
          <p:nvPr>
            <p:ph idx="1"/>
          </p:nvPr>
        </p:nvSpPr>
        <p:spPr>
          <a:xfrm>
            <a:off x="457200" y="1600200"/>
            <a:ext cx="17602200" cy="8572500"/>
          </a:xfrm>
        </p:spPr>
        <p:txBody>
          <a:bodyPr>
            <a:normAutofit fontScale="77500" lnSpcReduction="20000"/>
          </a:bodyPr>
          <a:lstStyle/>
          <a:p>
            <a:pPr marL="0" indent="0">
              <a:buNone/>
            </a:pPr>
            <a:r>
              <a:rPr lang="ro-MD" sz="4800" dirty="0"/>
              <a:t>Când sindromul Down este asociat cu autismul, tabloul clinic devine </a:t>
            </a:r>
            <a:r>
              <a:rPr lang="ro-MD" sz="4800" b="1" dirty="0"/>
              <a:t>mult mai complex</a:t>
            </a:r>
            <a:r>
              <a:rPr lang="ro-MD" sz="4800" dirty="0"/>
              <a:t>, iar dezvoltarea copilului este </a:t>
            </a:r>
            <a:r>
              <a:rPr lang="ro-MD" sz="4800" b="1" dirty="0"/>
              <a:t>atipică și inegală</a:t>
            </a:r>
            <a:r>
              <a:rPr lang="ro-MD" sz="4800" dirty="0"/>
              <a:t>.</a:t>
            </a:r>
            <a:br>
              <a:rPr lang="ro-MD" sz="4800" dirty="0"/>
            </a:br>
            <a:r>
              <a:rPr lang="ro-MD" sz="4800" dirty="0"/>
              <a:t>Se observă:</a:t>
            </a:r>
          </a:p>
          <a:p>
            <a:pPr marL="0" indent="0">
              <a:buNone/>
            </a:pPr>
            <a:r>
              <a:rPr lang="ro-MD" sz="4800" b="1" dirty="0"/>
              <a:t>Deficite de comunicare și reciprocitate socială</a:t>
            </a:r>
            <a:r>
              <a:rPr lang="ro-MD" sz="4800" dirty="0"/>
              <a:t> mai accentuate decât la SD simplu. Copilul poate evita contactul vizual, nu răspunde la nume, nu imită gesturi sau expresii emoționale.</a:t>
            </a:r>
          </a:p>
          <a:p>
            <a:pPr marL="0" indent="0">
              <a:buNone/>
            </a:pPr>
            <a:r>
              <a:rPr lang="ro-MD" sz="4800" b="1" dirty="0"/>
              <a:t>Lipsă de interes social</a:t>
            </a:r>
            <a:r>
              <a:rPr lang="ro-MD" sz="4800" dirty="0"/>
              <a:t>: preferă jocul solitar, nu manifestă interes pentru interacțiunea cu ceilalți, chiar și cu persoanele familiare.</a:t>
            </a:r>
          </a:p>
          <a:p>
            <a:pPr marL="0" indent="0">
              <a:buNone/>
            </a:pPr>
            <a:r>
              <a:rPr lang="ro-MD" sz="4800" b="1" dirty="0"/>
              <a:t>Comportamente repetitive sau restrictive</a:t>
            </a:r>
            <a:r>
              <a:rPr lang="ro-MD" sz="4800" dirty="0"/>
              <a:t>: balansări, fluturat din mâini, insistență asupra rutinei, rezistență la schimbare.</a:t>
            </a:r>
          </a:p>
          <a:p>
            <a:pPr marL="0" indent="0">
              <a:buNone/>
            </a:pPr>
            <a:r>
              <a:rPr lang="ro-MD" sz="4800" b="1" dirty="0"/>
              <a:t>Limbaj</a:t>
            </a:r>
            <a:r>
              <a:rPr lang="ro-MD" sz="4800" dirty="0"/>
              <a:t>: întârziere semnificativă sau absență a limbajului funcțional; ecolalie (repetarea mecanică a cuvintelor).</a:t>
            </a:r>
          </a:p>
          <a:p>
            <a:pPr marL="0" indent="0">
              <a:buNone/>
            </a:pPr>
            <a:r>
              <a:rPr lang="ro-MD" sz="4800" b="1" dirty="0"/>
              <a:t>Sensibilități senzoriale</a:t>
            </a:r>
            <a:r>
              <a:rPr lang="ro-MD" sz="4800" dirty="0"/>
              <a:t>: reacții exagerate la sunete, lumini, texturi sau contact fizic.</a:t>
            </a:r>
          </a:p>
          <a:p>
            <a:pPr marL="0" indent="0">
              <a:buNone/>
            </a:pPr>
            <a:r>
              <a:rPr lang="ro-MD" sz="4800" b="1" dirty="0"/>
              <a:t>Profil cognitiv inegal</a:t>
            </a:r>
            <a:r>
              <a:rPr lang="ro-MD" sz="4800" dirty="0"/>
              <a:t>: unele abilități pot fi mai dezvoltate (ex. memorie vizuală), în timp ce altele (comunicarea socială, înțelegerea emoțiilor) sunt mult sub nivelul cronologic.</a:t>
            </a:r>
          </a:p>
          <a:p>
            <a:pPr marL="0" indent="0">
              <a:buNone/>
            </a:pPr>
            <a:endParaRPr lang="ru-RU" sz="4800" dirty="0"/>
          </a:p>
        </p:txBody>
      </p:sp>
    </p:spTree>
    <p:extLst>
      <p:ext uri="{BB962C8B-B14F-4D97-AF65-F5344CB8AC3E}">
        <p14:creationId xmlns:p14="http://schemas.microsoft.com/office/powerpoint/2010/main" val="28997714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17602200" cy="45719"/>
          </a:xfrm>
        </p:spPr>
        <p:txBody>
          <a:bodyPr>
            <a:normAutofit fontScale="90000"/>
          </a:bodyPr>
          <a:lstStyle/>
          <a:p>
            <a:endParaRPr lang="ru-RU" sz="48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708101416"/>
              </p:ext>
            </p:extLst>
          </p:nvPr>
        </p:nvGraphicFramePr>
        <p:xfrm>
          <a:off x="457200" y="419097"/>
          <a:ext cx="17602200" cy="12128271"/>
        </p:xfrm>
        <a:graphic>
          <a:graphicData uri="http://schemas.openxmlformats.org/drawingml/2006/table">
            <a:tbl>
              <a:tblPr/>
              <a:tblGrid>
                <a:gridCol w="5867400">
                  <a:extLst>
                    <a:ext uri="{9D8B030D-6E8A-4147-A177-3AD203B41FA5}">
                      <a16:colId xmlns:a16="http://schemas.microsoft.com/office/drawing/2014/main" val="2448349688"/>
                    </a:ext>
                  </a:extLst>
                </a:gridCol>
                <a:gridCol w="5867400">
                  <a:extLst>
                    <a:ext uri="{9D8B030D-6E8A-4147-A177-3AD203B41FA5}">
                      <a16:colId xmlns:a16="http://schemas.microsoft.com/office/drawing/2014/main" val="718334487"/>
                    </a:ext>
                  </a:extLst>
                </a:gridCol>
                <a:gridCol w="5867400">
                  <a:extLst>
                    <a:ext uri="{9D8B030D-6E8A-4147-A177-3AD203B41FA5}">
                      <a16:colId xmlns:a16="http://schemas.microsoft.com/office/drawing/2014/main" val="3201614447"/>
                    </a:ext>
                  </a:extLst>
                </a:gridCol>
              </a:tblGrid>
              <a:tr h="872837">
                <a:tc>
                  <a:txBody>
                    <a:bodyPr/>
                    <a:lstStyle/>
                    <a:p>
                      <a:r>
                        <a:rPr lang="ro-MD" sz="3600" dirty="0"/>
                        <a:t>Domeniu</a:t>
                      </a:r>
                    </a:p>
                  </a:txBody>
                  <a:tcPr anchor="ctr">
                    <a:lnL>
                      <a:noFill/>
                    </a:lnL>
                    <a:lnR>
                      <a:noFill/>
                    </a:lnR>
                    <a:lnT>
                      <a:noFill/>
                    </a:lnT>
                    <a:lnB>
                      <a:noFill/>
                    </a:lnB>
                  </a:tcPr>
                </a:tc>
                <a:tc>
                  <a:txBody>
                    <a:bodyPr/>
                    <a:lstStyle/>
                    <a:p>
                      <a:r>
                        <a:rPr lang="ro-MD" sz="3600" b="1" dirty="0"/>
                        <a:t>Sindrom Down simplu</a:t>
                      </a:r>
                    </a:p>
                  </a:txBody>
                  <a:tcPr anchor="ctr">
                    <a:lnL>
                      <a:noFill/>
                    </a:lnL>
                    <a:lnR>
                      <a:noFill/>
                    </a:lnR>
                    <a:lnT>
                      <a:noFill/>
                    </a:lnT>
                    <a:lnB>
                      <a:noFill/>
                    </a:lnB>
                  </a:tcPr>
                </a:tc>
                <a:tc>
                  <a:txBody>
                    <a:bodyPr/>
                    <a:lstStyle/>
                    <a:p>
                      <a:r>
                        <a:rPr lang="ro-MD" sz="3600" b="1" dirty="0"/>
                        <a:t>Sindrom Down + Autism</a:t>
                      </a:r>
                    </a:p>
                  </a:txBody>
                  <a:tcPr anchor="ctr">
                    <a:lnL>
                      <a:noFill/>
                    </a:lnL>
                    <a:lnR>
                      <a:noFill/>
                    </a:lnR>
                    <a:lnT>
                      <a:noFill/>
                    </a:lnT>
                    <a:lnB>
                      <a:noFill/>
                    </a:lnB>
                  </a:tcPr>
                </a:tc>
                <a:extLst>
                  <a:ext uri="{0D108BD9-81ED-4DB2-BD59-A6C34878D82A}">
                    <a16:rowId xmlns:a16="http://schemas.microsoft.com/office/drawing/2014/main" val="1790823948"/>
                  </a:ext>
                </a:extLst>
              </a:tr>
              <a:tr h="872837">
                <a:tc>
                  <a:txBody>
                    <a:bodyPr/>
                    <a:lstStyle/>
                    <a:p>
                      <a:r>
                        <a:rPr lang="ro-MD" sz="3600" b="1" dirty="0"/>
                        <a:t>Contact vizual</a:t>
                      </a:r>
                      <a:endParaRPr lang="ro-MD" sz="3600" dirty="0"/>
                    </a:p>
                  </a:txBody>
                  <a:tcPr anchor="ctr">
                    <a:lnL>
                      <a:noFill/>
                    </a:lnL>
                    <a:lnR>
                      <a:noFill/>
                    </a:lnR>
                    <a:lnT>
                      <a:noFill/>
                    </a:lnT>
                    <a:lnB>
                      <a:noFill/>
                    </a:lnB>
                  </a:tcPr>
                </a:tc>
                <a:tc>
                  <a:txBody>
                    <a:bodyPr/>
                    <a:lstStyle/>
                    <a:p>
                      <a:r>
                        <a:rPr lang="ro-MD" sz="3600" dirty="0"/>
                        <a:t>Prezent, stabil</a:t>
                      </a:r>
                    </a:p>
                  </a:txBody>
                  <a:tcPr anchor="ctr">
                    <a:lnL>
                      <a:noFill/>
                    </a:lnL>
                    <a:lnR>
                      <a:noFill/>
                    </a:lnR>
                    <a:lnT>
                      <a:noFill/>
                    </a:lnT>
                    <a:lnB>
                      <a:noFill/>
                    </a:lnB>
                  </a:tcPr>
                </a:tc>
                <a:tc>
                  <a:txBody>
                    <a:bodyPr/>
                    <a:lstStyle/>
                    <a:p>
                      <a:r>
                        <a:rPr lang="ro-MD" sz="3600"/>
                        <a:t>Evitant sau absent</a:t>
                      </a:r>
                    </a:p>
                  </a:txBody>
                  <a:tcPr anchor="ctr">
                    <a:lnL>
                      <a:noFill/>
                    </a:lnL>
                    <a:lnR>
                      <a:noFill/>
                    </a:lnR>
                    <a:lnT>
                      <a:noFill/>
                    </a:lnT>
                    <a:lnB>
                      <a:noFill/>
                    </a:lnB>
                  </a:tcPr>
                </a:tc>
                <a:extLst>
                  <a:ext uri="{0D108BD9-81ED-4DB2-BD59-A6C34878D82A}">
                    <a16:rowId xmlns:a16="http://schemas.microsoft.com/office/drawing/2014/main" val="2878893818"/>
                  </a:ext>
                </a:extLst>
              </a:tr>
              <a:tr h="872837">
                <a:tc>
                  <a:txBody>
                    <a:bodyPr/>
                    <a:lstStyle/>
                    <a:p>
                      <a:r>
                        <a:rPr lang="ro-MD" sz="3600" b="1"/>
                        <a:t>Interes pentru oameni</a:t>
                      </a:r>
                      <a:endParaRPr lang="ro-MD" sz="3600"/>
                    </a:p>
                  </a:txBody>
                  <a:tcPr anchor="ctr">
                    <a:lnL>
                      <a:noFill/>
                    </a:lnL>
                    <a:lnR>
                      <a:noFill/>
                    </a:lnR>
                    <a:lnT>
                      <a:noFill/>
                    </a:lnT>
                    <a:lnB>
                      <a:noFill/>
                    </a:lnB>
                  </a:tcPr>
                </a:tc>
                <a:tc>
                  <a:txBody>
                    <a:bodyPr/>
                    <a:lstStyle/>
                    <a:p>
                      <a:r>
                        <a:rPr lang="ro-MD" sz="3600" dirty="0"/>
                        <a:t>Crescut; copilul caută contactul și aprobarea</a:t>
                      </a:r>
                    </a:p>
                  </a:txBody>
                  <a:tcPr anchor="ctr">
                    <a:lnL>
                      <a:noFill/>
                    </a:lnL>
                    <a:lnR>
                      <a:noFill/>
                    </a:lnR>
                    <a:lnT>
                      <a:noFill/>
                    </a:lnT>
                    <a:lnB>
                      <a:noFill/>
                    </a:lnB>
                  </a:tcPr>
                </a:tc>
                <a:tc>
                  <a:txBody>
                    <a:bodyPr/>
                    <a:lstStyle/>
                    <a:p>
                      <a:r>
                        <a:rPr lang="it-IT" sz="3600"/>
                        <a:t>Scăzut; copilul pare indiferent la prezența altora</a:t>
                      </a:r>
                    </a:p>
                  </a:txBody>
                  <a:tcPr anchor="ctr">
                    <a:lnL>
                      <a:noFill/>
                    </a:lnL>
                    <a:lnR>
                      <a:noFill/>
                    </a:lnR>
                    <a:lnT>
                      <a:noFill/>
                    </a:lnT>
                    <a:lnB>
                      <a:noFill/>
                    </a:lnB>
                  </a:tcPr>
                </a:tc>
                <a:extLst>
                  <a:ext uri="{0D108BD9-81ED-4DB2-BD59-A6C34878D82A}">
                    <a16:rowId xmlns:a16="http://schemas.microsoft.com/office/drawing/2014/main" val="1963103669"/>
                  </a:ext>
                </a:extLst>
              </a:tr>
              <a:tr h="872837">
                <a:tc>
                  <a:txBody>
                    <a:bodyPr/>
                    <a:lstStyle/>
                    <a:p>
                      <a:r>
                        <a:rPr lang="ro-MD" sz="3600" b="1"/>
                        <a:t>Imitare</a:t>
                      </a:r>
                      <a:endParaRPr lang="ro-MD" sz="3600"/>
                    </a:p>
                  </a:txBody>
                  <a:tcPr anchor="ctr">
                    <a:lnL>
                      <a:noFill/>
                    </a:lnL>
                    <a:lnR>
                      <a:noFill/>
                    </a:lnR>
                    <a:lnT>
                      <a:noFill/>
                    </a:lnT>
                    <a:lnB>
                      <a:noFill/>
                    </a:lnB>
                  </a:tcPr>
                </a:tc>
                <a:tc>
                  <a:txBody>
                    <a:bodyPr/>
                    <a:lstStyle/>
                    <a:p>
                      <a:r>
                        <a:rPr lang="ro-MD" sz="3600" dirty="0"/>
                        <a:t>Bună, se dezvoltă odată cu vârsta</a:t>
                      </a:r>
                    </a:p>
                  </a:txBody>
                  <a:tcPr anchor="ctr">
                    <a:lnL>
                      <a:noFill/>
                    </a:lnL>
                    <a:lnR>
                      <a:noFill/>
                    </a:lnR>
                    <a:lnT>
                      <a:noFill/>
                    </a:lnT>
                    <a:lnB>
                      <a:noFill/>
                    </a:lnB>
                  </a:tcPr>
                </a:tc>
                <a:tc>
                  <a:txBody>
                    <a:bodyPr/>
                    <a:lstStyle/>
                    <a:p>
                      <a:r>
                        <a:rPr lang="ro-MD" sz="3600" dirty="0"/>
                        <a:t>Deficitară sau absentă</a:t>
                      </a:r>
                    </a:p>
                  </a:txBody>
                  <a:tcPr anchor="ctr">
                    <a:lnL>
                      <a:noFill/>
                    </a:lnL>
                    <a:lnR>
                      <a:noFill/>
                    </a:lnR>
                    <a:lnT>
                      <a:noFill/>
                    </a:lnT>
                    <a:lnB>
                      <a:noFill/>
                    </a:lnB>
                  </a:tcPr>
                </a:tc>
                <a:extLst>
                  <a:ext uri="{0D108BD9-81ED-4DB2-BD59-A6C34878D82A}">
                    <a16:rowId xmlns:a16="http://schemas.microsoft.com/office/drawing/2014/main" val="1644123730"/>
                  </a:ext>
                </a:extLst>
              </a:tr>
              <a:tr h="872837">
                <a:tc>
                  <a:txBody>
                    <a:bodyPr/>
                    <a:lstStyle/>
                    <a:p>
                      <a:r>
                        <a:rPr lang="ro-MD" sz="3600" b="1"/>
                        <a:t>Comunicare verbală și nonverbală</a:t>
                      </a:r>
                      <a:endParaRPr lang="ro-MD" sz="3600"/>
                    </a:p>
                  </a:txBody>
                  <a:tcPr anchor="ctr">
                    <a:lnL>
                      <a:noFill/>
                    </a:lnL>
                    <a:lnR>
                      <a:noFill/>
                    </a:lnR>
                    <a:lnT>
                      <a:noFill/>
                    </a:lnT>
                    <a:lnB>
                      <a:noFill/>
                    </a:lnB>
                  </a:tcPr>
                </a:tc>
                <a:tc>
                  <a:txBody>
                    <a:bodyPr/>
                    <a:lstStyle/>
                    <a:p>
                      <a:r>
                        <a:rPr lang="ro-MD" sz="3600"/>
                        <a:t>Întârziată, dar prezentă (gesturi, mimică, intonație)</a:t>
                      </a:r>
                    </a:p>
                  </a:txBody>
                  <a:tcPr anchor="ctr">
                    <a:lnL>
                      <a:noFill/>
                    </a:lnL>
                    <a:lnR>
                      <a:noFill/>
                    </a:lnR>
                    <a:lnT>
                      <a:noFill/>
                    </a:lnT>
                    <a:lnB>
                      <a:noFill/>
                    </a:lnB>
                  </a:tcPr>
                </a:tc>
                <a:tc>
                  <a:txBody>
                    <a:bodyPr/>
                    <a:lstStyle/>
                    <a:p>
                      <a:r>
                        <a:rPr lang="ro-MD" sz="3600" dirty="0"/>
                        <a:t>Sever afectată; lipsă de gesturi, ecolalie sau mutism</a:t>
                      </a:r>
                    </a:p>
                  </a:txBody>
                  <a:tcPr anchor="ctr">
                    <a:lnL>
                      <a:noFill/>
                    </a:lnL>
                    <a:lnR>
                      <a:noFill/>
                    </a:lnR>
                    <a:lnT>
                      <a:noFill/>
                    </a:lnT>
                    <a:lnB>
                      <a:noFill/>
                    </a:lnB>
                  </a:tcPr>
                </a:tc>
                <a:extLst>
                  <a:ext uri="{0D108BD9-81ED-4DB2-BD59-A6C34878D82A}">
                    <a16:rowId xmlns:a16="http://schemas.microsoft.com/office/drawing/2014/main" val="670688252"/>
                  </a:ext>
                </a:extLst>
              </a:tr>
              <a:tr h="872837">
                <a:tc>
                  <a:txBody>
                    <a:bodyPr/>
                    <a:lstStyle/>
                    <a:p>
                      <a:r>
                        <a:rPr lang="ro-MD" sz="3600" b="1"/>
                        <a:t>Comportamente repetitive</a:t>
                      </a:r>
                      <a:endParaRPr lang="ro-MD" sz="3600"/>
                    </a:p>
                  </a:txBody>
                  <a:tcPr anchor="ctr">
                    <a:lnL>
                      <a:noFill/>
                    </a:lnL>
                    <a:lnR>
                      <a:noFill/>
                    </a:lnR>
                    <a:lnT>
                      <a:noFill/>
                    </a:lnT>
                    <a:lnB>
                      <a:noFill/>
                    </a:lnB>
                  </a:tcPr>
                </a:tc>
                <a:tc>
                  <a:txBody>
                    <a:bodyPr/>
                    <a:lstStyle/>
                    <a:p>
                      <a:r>
                        <a:rPr lang="ro-MD" sz="3600"/>
                        <a:t>Rar prezente</a:t>
                      </a:r>
                    </a:p>
                  </a:txBody>
                  <a:tcPr anchor="ctr">
                    <a:lnL>
                      <a:noFill/>
                    </a:lnL>
                    <a:lnR>
                      <a:noFill/>
                    </a:lnR>
                    <a:lnT>
                      <a:noFill/>
                    </a:lnT>
                    <a:lnB>
                      <a:noFill/>
                    </a:lnB>
                  </a:tcPr>
                </a:tc>
                <a:tc>
                  <a:txBody>
                    <a:bodyPr/>
                    <a:lstStyle/>
                    <a:p>
                      <a:r>
                        <a:rPr lang="it-IT" sz="3600" dirty="0"/>
                        <a:t>Frecvente (balansare, aliniere de obiecte, ritualuri)</a:t>
                      </a:r>
                    </a:p>
                  </a:txBody>
                  <a:tcPr anchor="ctr">
                    <a:lnL>
                      <a:noFill/>
                    </a:lnL>
                    <a:lnR>
                      <a:noFill/>
                    </a:lnR>
                    <a:lnT>
                      <a:noFill/>
                    </a:lnT>
                    <a:lnB>
                      <a:noFill/>
                    </a:lnB>
                  </a:tcPr>
                </a:tc>
                <a:extLst>
                  <a:ext uri="{0D108BD9-81ED-4DB2-BD59-A6C34878D82A}">
                    <a16:rowId xmlns:a16="http://schemas.microsoft.com/office/drawing/2014/main" val="420154227"/>
                  </a:ext>
                </a:extLst>
              </a:tr>
              <a:tr h="872837">
                <a:tc>
                  <a:txBody>
                    <a:bodyPr/>
                    <a:lstStyle/>
                    <a:p>
                      <a:r>
                        <a:rPr lang="ro-MD" sz="3600" b="1"/>
                        <a:t>Joc simbolic (de rol)</a:t>
                      </a:r>
                      <a:endParaRPr lang="ro-MD" sz="3600"/>
                    </a:p>
                  </a:txBody>
                  <a:tcPr anchor="ctr">
                    <a:lnL>
                      <a:noFill/>
                    </a:lnL>
                    <a:lnR>
                      <a:noFill/>
                    </a:lnR>
                    <a:lnT>
                      <a:noFill/>
                    </a:lnT>
                    <a:lnB>
                      <a:noFill/>
                    </a:lnB>
                  </a:tcPr>
                </a:tc>
                <a:tc>
                  <a:txBody>
                    <a:bodyPr/>
                    <a:lstStyle/>
                    <a:p>
                      <a:r>
                        <a:rPr lang="ro-MD" sz="3600"/>
                        <a:t>Apare, chiar dacă simplu</a:t>
                      </a:r>
                    </a:p>
                  </a:txBody>
                  <a:tcPr anchor="ctr">
                    <a:lnL>
                      <a:noFill/>
                    </a:lnL>
                    <a:lnR>
                      <a:noFill/>
                    </a:lnR>
                    <a:lnT>
                      <a:noFill/>
                    </a:lnT>
                    <a:lnB>
                      <a:noFill/>
                    </a:lnB>
                  </a:tcPr>
                </a:tc>
                <a:tc>
                  <a:txBody>
                    <a:bodyPr/>
                    <a:lstStyle/>
                    <a:p>
                      <a:r>
                        <a:rPr lang="fr-FR" sz="3600" dirty="0"/>
                        <a:t>Lipsă de joc imaginativ sau simbolic</a:t>
                      </a:r>
                    </a:p>
                  </a:txBody>
                  <a:tcPr anchor="ctr">
                    <a:lnL>
                      <a:noFill/>
                    </a:lnL>
                    <a:lnR>
                      <a:noFill/>
                    </a:lnR>
                    <a:lnT>
                      <a:noFill/>
                    </a:lnT>
                    <a:lnB>
                      <a:noFill/>
                    </a:lnB>
                  </a:tcPr>
                </a:tc>
                <a:extLst>
                  <a:ext uri="{0D108BD9-81ED-4DB2-BD59-A6C34878D82A}">
                    <a16:rowId xmlns:a16="http://schemas.microsoft.com/office/drawing/2014/main" val="3675313044"/>
                  </a:ext>
                </a:extLst>
              </a:tr>
              <a:tr h="872837">
                <a:tc>
                  <a:txBody>
                    <a:bodyPr/>
                    <a:lstStyle/>
                    <a:p>
                      <a:r>
                        <a:rPr lang="ro-MD" sz="3600" b="1"/>
                        <a:t>Interes pentru obiecte</a:t>
                      </a:r>
                      <a:endParaRPr lang="ro-MD" sz="3600"/>
                    </a:p>
                  </a:txBody>
                  <a:tcPr anchor="ctr">
                    <a:lnL>
                      <a:noFill/>
                    </a:lnL>
                    <a:lnR>
                      <a:noFill/>
                    </a:lnR>
                    <a:lnT>
                      <a:noFill/>
                    </a:lnT>
                    <a:lnB>
                      <a:noFill/>
                    </a:lnB>
                  </a:tcPr>
                </a:tc>
                <a:tc>
                  <a:txBody>
                    <a:bodyPr/>
                    <a:lstStyle/>
                    <a:p>
                      <a:r>
                        <a:rPr lang="ro-MD" sz="3600"/>
                        <a:t>Moderat, funcțional</a:t>
                      </a:r>
                    </a:p>
                  </a:txBody>
                  <a:tcPr anchor="ctr">
                    <a:lnL>
                      <a:noFill/>
                    </a:lnL>
                    <a:lnR>
                      <a:noFill/>
                    </a:lnR>
                    <a:lnT>
                      <a:noFill/>
                    </a:lnT>
                    <a:lnB>
                      <a:noFill/>
                    </a:lnB>
                  </a:tcPr>
                </a:tc>
                <a:tc>
                  <a:txBody>
                    <a:bodyPr/>
                    <a:lstStyle/>
                    <a:p>
                      <a:r>
                        <a:rPr lang="ro-MD" sz="3600" dirty="0"/>
                        <a:t>Excesiv, uneori obsesiv (fixație pe anumite detalii)</a:t>
                      </a:r>
                    </a:p>
                  </a:txBody>
                  <a:tcPr anchor="ctr">
                    <a:lnL>
                      <a:noFill/>
                    </a:lnL>
                    <a:lnR>
                      <a:noFill/>
                    </a:lnR>
                    <a:lnT>
                      <a:noFill/>
                    </a:lnT>
                    <a:lnB>
                      <a:noFill/>
                    </a:lnB>
                  </a:tcPr>
                </a:tc>
                <a:extLst>
                  <a:ext uri="{0D108BD9-81ED-4DB2-BD59-A6C34878D82A}">
                    <a16:rowId xmlns:a16="http://schemas.microsoft.com/office/drawing/2014/main" val="3261085059"/>
                  </a:ext>
                </a:extLst>
              </a:tr>
              <a:tr h="872837">
                <a:tc>
                  <a:txBody>
                    <a:bodyPr/>
                    <a:lstStyle/>
                    <a:p>
                      <a:r>
                        <a:rPr lang="ro-MD" sz="3600" b="1"/>
                        <a:t>Răspuns la nume și instrucțiuni</a:t>
                      </a:r>
                      <a:endParaRPr lang="ro-MD" sz="3600"/>
                    </a:p>
                  </a:txBody>
                  <a:tcPr anchor="ctr">
                    <a:lnL>
                      <a:noFill/>
                    </a:lnL>
                    <a:lnR>
                      <a:noFill/>
                    </a:lnR>
                    <a:lnT>
                      <a:noFill/>
                    </a:lnT>
                    <a:lnB>
                      <a:noFill/>
                    </a:lnB>
                  </a:tcPr>
                </a:tc>
                <a:tc>
                  <a:txBody>
                    <a:bodyPr/>
                    <a:lstStyle/>
                    <a:p>
                      <a:r>
                        <a:rPr lang="ro-MD" sz="3600"/>
                        <a:t>În general adecvat</a:t>
                      </a:r>
                    </a:p>
                  </a:txBody>
                  <a:tcPr anchor="ctr">
                    <a:lnL>
                      <a:noFill/>
                    </a:lnL>
                    <a:lnR>
                      <a:noFill/>
                    </a:lnR>
                    <a:lnT>
                      <a:noFill/>
                    </a:lnT>
                    <a:lnB>
                      <a:noFill/>
                    </a:lnB>
                  </a:tcPr>
                </a:tc>
                <a:tc>
                  <a:txBody>
                    <a:bodyPr/>
                    <a:lstStyle/>
                    <a:p>
                      <a:r>
                        <a:rPr lang="ro-MD" sz="3600" dirty="0"/>
                        <a:t>Adesea absent sau inconsistent</a:t>
                      </a:r>
                    </a:p>
                  </a:txBody>
                  <a:tcPr anchor="ctr">
                    <a:lnL>
                      <a:noFill/>
                    </a:lnL>
                    <a:lnR>
                      <a:noFill/>
                    </a:lnR>
                    <a:lnT>
                      <a:noFill/>
                    </a:lnT>
                    <a:lnB>
                      <a:noFill/>
                    </a:lnB>
                  </a:tcPr>
                </a:tc>
                <a:extLst>
                  <a:ext uri="{0D108BD9-81ED-4DB2-BD59-A6C34878D82A}">
                    <a16:rowId xmlns:a16="http://schemas.microsoft.com/office/drawing/2014/main" val="868327537"/>
                  </a:ext>
                </a:extLst>
              </a:tr>
              <a:tr h="872837">
                <a:tc>
                  <a:txBody>
                    <a:bodyPr/>
                    <a:lstStyle/>
                    <a:p>
                      <a:r>
                        <a:rPr lang="ro-MD" sz="3600" b="1"/>
                        <a:t>Expresivitate emoțională</a:t>
                      </a:r>
                      <a:endParaRPr lang="ro-MD" sz="3600"/>
                    </a:p>
                  </a:txBody>
                  <a:tcPr anchor="ctr">
                    <a:lnL>
                      <a:noFill/>
                    </a:lnL>
                    <a:lnR>
                      <a:noFill/>
                    </a:lnR>
                    <a:lnT>
                      <a:noFill/>
                    </a:lnT>
                    <a:lnB>
                      <a:noFill/>
                    </a:lnB>
                  </a:tcPr>
                </a:tc>
                <a:tc>
                  <a:txBody>
                    <a:bodyPr/>
                    <a:lstStyle/>
                    <a:p>
                      <a:r>
                        <a:rPr lang="ro-MD" sz="3600"/>
                        <a:t>Bogată, empatică</a:t>
                      </a:r>
                    </a:p>
                  </a:txBody>
                  <a:tcPr anchor="ctr">
                    <a:lnL>
                      <a:noFill/>
                    </a:lnL>
                    <a:lnR>
                      <a:noFill/>
                    </a:lnR>
                    <a:lnT>
                      <a:noFill/>
                    </a:lnT>
                    <a:lnB>
                      <a:noFill/>
                    </a:lnB>
                  </a:tcPr>
                </a:tc>
                <a:tc>
                  <a:txBody>
                    <a:bodyPr/>
                    <a:lstStyle/>
                    <a:p>
                      <a:r>
                        <a:rPr lang="ro-MD" sz="3600" dirty="0"/>
                        <a:t>Limitată, neadecvată contextului</a:t>
                      </a:r>
                    </a:p>
                  </a:txBody>
                  <a:tcPr anchor="ctr">
                    <a:lnL>
                      <a:noFill/>
                    </a:lnL>
                    <a:lnR>
                      <a:noFill/>
                    </a:lnR>
                    <a:lnT>
                      <a:noFill/>
                    </a:lnT>
                    <a:lnB>
                      <a:noFill/>
                    </a:lnB>
                  </a:tcPr>
                </a:tc>
                <a:extLst>
                  <a:ext uri="{0D108BD9-81ED-4DB2-BD59-A6C34878D82A}">
                    <a16:rowId xmlns:a16="http://schemas.microsoft.com/office/drawing/2014/main" val="4038836093"/>
                  </a:ext>
                </a:extLst>
              </a:tr>
              <a:tr h="872837">
                <a:tc>
                  <a:txBody>
                    <a:bodyPr/>
                    <a:lstStyle/>
                    <a:p>
                      <a:r>
                        <a:rPr lang="ro-MD" sz="3600" b="1"/>
                        <a:t>Dezvoltare socială</a:t>
                      </a:r>
                      <a:endParaRPr lang="ro-MD" sz="3600"/>
                    </a:p>
                  </a:txBody>
                  <a:tcPr anchor="ctr">
                    <a:lnL>
                      <a:noFill/>
                    </a:lnL>
                    <a:lnR>
                      <a:noFill/>
                    </a:lnR>
                    <a:lnT>
                      <a:noFill/>
                    </a:lnT>
                    <a:lnB>
                      <a:noFill/>
                    </a:lnB>
                  </a:tcPr>
                </a:tc>
                <a:tc>
                  <a:txBody>
                    <a:bodyPr/>
                    <a:lstStyle/>
                    <a:p>
                      <a:r>
                        <a:rPr lang="ro-MD" sz="3600"/>
                        <a:t>Lentă, dar coerentă</a:t>
                      </a:r>
                    </a:p>
                  </a:txBody>
                  <a:tcPr anchor="ctr">
                    <a:lnL>
                      <a:noFill/>
                    </a:lnL>
                    <a:lnR>
                      <a:noFill/>
                    </a:lnR>
                    <a:lnT>
                      <a:noFill/>
                    </a:lnT>
                    <a:lnB>
                      <a:noFill/>
                    </a:lnB>
                  </a:tcPr>
                </a:tc>
                <a:tc>
                  <a:txBody>
                    <a:bodyPr/>
                    <a:lstStyle/>
                    <a:p>
                      <a:r>
                        <a:rPr lang="ro-MD" sz="3600" dirty="0"/>
                        <a:t>Atipică, cu regres sau stagnare</a:t>
                      </a:r>
                    </a:p>
                  </a:txBody>
                  <a:tcPr anchor="ctr">
                    <a:lnL>
                      <a:noFill/>
                    </a:lnL>
                    <a:lnR>
                      <a:noFill/>
                    </a:lnR>
                    <a:lnT>
                      <a:noFill/>
                    </a:lnT>
                    <a:lnB>
                      <a:noFill/>
                    </a:lnB>
                  </a:tcPr>
                </a:tc>
                <a:extLst>
                  <a:ext uri="{0D108BD9-81ED-4DB2-BD59-A6C34878D82A}">
                    <a16:rowId xmlns:a16="http://schemas.microsoft.com/office/drawing/2014/main" val="944604820"/>
                  </a:ext>
                </a:extLst>
              </a:tr>
            </a:tbl>
          </a:graphicData>
        </a:graphic>
      </p:graphicFrame>
    </p:spTree>
    <p:extLst>
      <p:ext uri="{BB962C8B-B14F-4D97-AF65-F5344CB8AC3E}">
        <p14:creationId xmlns:p14="http://schemas.microsoft.com/office/powerpoint/2010/main" val="19089259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rmAutofit/>
          </a:bodyPr>
          <a:lstStyle/>
          <a:p>
            <a:r>
              <a:rPr lang="ro-MD" sz="5300" b="1" dirty="0"/>
              <a:t>CONCLUZIE</a:t>
            </a:r>
            <a:endParaRPr lang="ru-RU" sz="6000" b="1" dirty="0"/>
          </a:p>
        </p:txBody>
      </p:sp>
      <p:sp>
        <p:nvSpPr>
          <p:cNvPr id="5" name="Rectangle 2"/>
          <p:cNvSpPr>
            <a:spLocks noGrp="1" noChangeArrowheads="1"/>
          </p:cNvSpPr>
          <p:nvPr>
            <p:ph idx="1"/>
          </p:nvPr>
        </p:nvSpPr>
        <p:spPr bwMode="auto">
          <a:xfrm>
            <a:off x="457200" y="2793297"/>
            <a:ext cx="17526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ru-RU" altLang="ru-RU" sz="4400" b="0" i="0" u="none" strike="noStrike" cap="none" normalizeH="0" baseline="0" dirty="0" err="1">
                <a:ln>
                  <a:noFill/>
                </a:ln>
                <a:solidFill>
                  <a:schemeClr val="tx1"/>
                </a:solidFill>
                <a:effectLst/>
                <a:latin typeface="Arial" panose="020B0604020202020204" pitchFamily="34" charset="0"/>
              </a:rPr>
              <a:t>Asocierea</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Down</a:t>
            </a:r>
            <a:r>
              <a:rPr kumimoji="0" lang="ru-RU" altLang="ru-RU" sz="4400" b="1" i="0" u="none" strike="noStrike" cap="none" normalizeH="0" baseline="0" dirty="0">
                <a:ln>
                  <a:noFill/>
                </a:ln>
                <a:solidFill>
                  <a:schemeClr val="tx1"/>
                </a:solidFill>
                <a:effectLst/>
                <a:latin typeface="Arial" panose="020B0604020202020204" pitchFamily="34" charset="0"/>
              </a:rPr>
              <a:t> + TSA</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se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întâlnește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la</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aproximativ</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a:ln>
                  <a:noFill/>
                </a:ln>
                <a:solidFill>
                  <a:schemeClr val="tx1"/>
                </a:solidFill>
                <a:effectLst/>
                <a:latin typeface="Arial" panose="020B0604020202020204" pitchFamily="34" charset="0"/>
              </a:rPr>
              <a:t>5–10% </a:t>
            </a:r>
            <a:r>
              <a:rPr kumimoji="0" lang="ru-RU" altLang="ru-RU" sz="4400" b="1" i="0" u="none" strike="noStrike" cap="none" normalizeH="0" baseline="0" dirty="0" err="1">
                <a:ln>
                  <a:noFill/>
                </a:ln>
                <a:solidFill>
                  <a:schemeClr val="tx1"/>
                </a:solidFill>
                <a:effectLst/>
                <a:latin typeface="Arial" panose="020B0604020202020204" pitchFamily="34" charset="0"/>
              </a:rPr>
              <a:t>dintre</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copiii</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cu</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sindrom</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Down</a:t>
            </a:r>
            <a:r>
              <a:rPr kumimoji="0" lang="ru-RU" altLang="ru-RU" sz="4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ru-RU" altLang="ru-RU" sz="4400" b="0" i="0" u="none" strike="noStrike" cap="none" normalizeH="0" baseline="0" dirty="0" err="1">
                <a:ln>
                  <a:noFill/>
                </a:ln>
                <a:solidFill>
                  <a:schemeClr val="tx1"/>
                </a:solidFill>
                <a:effectLst/>
                <a:latin typeface="Arial" panose="020B0604020202020204" pitchFamily="34" charset="0"/>
              </a:rPr>
              <a:t>Diagnosticul</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diferențial</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trebuie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făcut</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de</a:t>
            </a:r>
            <a:r>
              <a:rPr kumimoji="0" lang="ru-RU" altLang="ru-RU" sz="4400" b="1" i="0" u="none" strike="noStrike" cap="none" normalizeH="0" baseline="0" dirty="0">
                <a:ln>
                  <a:noFill/>
                </a:ln>
                <a:solidFill>
                  <a:schemeClr val="tx1"/>
                </a:solidFill>
                <a:effectLst/>
                <a:latin typeface="Arial" panose="020B0604020202020204" pitchFamily="34" charset="0"/>
              </a:rPr>
              <a:t> o </a:t>
            </a:r>
            <a:r>
              <a:rPr kumimoji="0" lang="ru-RU" altLang="ru-RU" sz="4400" b="1" i="0" u="none" strike="noStrike" cap="none" normalizeH="0" baseline="0" dirty="0" err="1">
                <a:ln>
                  <a:noFill/>
                </a:ln>
                <a:solidFill>
                  <a:schemeClr val="tx1"/>
                </a:solidFill>
                <a:effectLst/>
                <a:latin typeface="Arial" panose="020B0604020202020204" pitchFamily="34" charset="0"/>
              </a:rPr>
              <a:t>echipă</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multidisciplinară</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psiholog</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psihiatru</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logoped</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neurolog</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terapeut</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comportamental</a:t>
            </a:r>
            <a:r>
              <a:rPr kumimoji="0" lang="ru-RU" altLang="ru-RU" sz="4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4400" b="0" i="0" u="none" strike="noStrike" cap="none" normalizeH="0" baseline="0" dirty="0" err="1">
                <a:ln>
                  <a:noFill/>
                </a:ln>
                <a:solidFill>
                  <a:schemeClr val="tx1"/>
                </a:solidFill>
                <a:effectLst/>
                <a:latin typeface="Arial" panose="020B0604020202020204" pitchFamily="34" charset="0"/>
              </a:rPr>
              <a:t>Intervențiile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trebuie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adaptate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ambelor</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dimensiuni</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suport</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cognitiv</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și</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educațional</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pentru</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Down</a:t>
            </a:r>
            <a:r>
              <a:rPr kumimoji="0" lang="ru-RU" altLang="ru-RU" sz="4400" b="1" i="0" u="none" strike="noStrike" cap="none" normalizeH="0" baseline="0" dirty="0">
                <a:ln>
                  <a:noFill/>
                </a:ln>
                <a:solidFill>
                  <a:schemeClr val="tx1"/>
                </a:solidFill>
                <a:effectLst/>
                <a:latin typeface="Arial" panose="020B0604020202020204" pitchFamily="34" charset="0"/>
              </a:rPr>
              <a:t>)</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și</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intervenție</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comportamentală</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și</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senzorială</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pentru</a:t>
            </a:r>
            <a:r>
              <a:rPr kumimoji="0" lang="ru-RU" altLang="ru-RU" sz="4400" b="1" i="0" u="none" strike="noStrike" cap="none" normalizeH="0" baseline="0" dirty="0">
                <a:ln>
                  <a:noFill/>
                </a:ln>
                <a:solidFill>
                  <a:schemeClr val="tx1"/>
                </a:solidFill>
                <a:effectLst/>
                <a:latin typeface="Arial" panose="020B0604020202020204" pitchFamily="34" charset="0"/>
              </a:rPr>
              <a:t> </a:t>
            </a:r>
            <a:r>
              <a:rPr kumimoji="0" lang="ru-RU" altLang="ru-RU" sz="4400" b="1" i="0" u="none" strike="noStrike" cap="none" normalizeH="0" baseline="0" dirty="0" err="1">
                <a:ln>
                  <a:noFill/>
                </a:ln>
                <a:solidFill>
                  <a:schemeClr val="tx1"/>
                </a:solidFill>
                <a:effectLst/>
                <a:latin typeface="Arial" panose="020B0604020202020204" pitchFamily="34" charset="0"/>
              </a:rPr>
              <a:t>autism</a:t>
            </a:r>
            <a:r>
              <a:rPr kumimoji="0" lang="ru-RU" altLang="ru-RU" sz="4400" b="1" i="0" u="none" strike="noStrike" cap="none" normalizeH="0" baseline="0" dirty="0">
                <a:ln>
                  <a:noFill/>
                </a:ln>
                <a:solidFill>
                  <a:schemeClr val="tx1"/>
                </a:solidFill>
                <a:effectLst/>
                <a:latin typeface="Arial" panose="020B0604020202020204" pitchFamily="34" charset="0"/>
              </a:rPr>
              <a:t>)</a:t>
            </a:r>
            <a:r>
              <a:rPr kumimoji="0" lang="ru-RU" altLang="ru-RU" sz="4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4400" b="0" i="0" u="none" strike="noStrike" cap="none" normalizeH="0" baseline="0" dirty="0" err="1">
                <a:ln>
                  <a:noFill/>
                </a:ln>
                <a:solidFill>
                  <a:schemeClr val="tx1"/>
                </a:solidFill>
                <a:effectLst/>
                <a:latin typeface="Arial" panose="020B0604020202020204" pitchFamily="34" charset="0"/>
              </a:rPr>
              <a:t>Intervenția</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timpurie</a:t>
            </a:r>
            <a:r>
              <a:rPr kumimoji="0" lang="ru-RU" altLang="ru-RU" sz="4400" b="0" i="0" u="none" strike="noStrike" cap="none" normalizeH="0" baseline="0" dirty="0">
                <a:ln>
                  <a:noFill/>
                </a:ln>
                <a:solidFill>
                  <a:schemeClr val="tx1"/>
                </a:solidFill>
                <a:effectLst/>
                <a:latin typeface="Arial" panose="020B0604020202020204" pitchFamily="34" charset="0"/>
              </a:rPr>
              <a:t> (ABA, </a:t>
            </a:r>
            <a:r>
              <a:rPr kumimoji="0" lang="ru-RU" altLang="ru-RU" sz="4400" b="0" i="0" u="none" strike="noStrike" cap="none" normalizeH="0" baseline="0" dirty="0" err="1">
                <a:ln>
                  <a:noFill/>
                </a:ln>
                <a:solidFill>
                  <a:schemeClr val="tx1"/>
                </a:solidFill>
                <a:effectLst/>
                <a:latin typeface="Arial" panose="020B0604020202020204" pitchFamily="34" charset="0"/>
              </a:rPr>
              <a:t>logopedie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terapie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senzorială</a:t>
            </a:r>
            <a:r>
              <a:rPr kumimoji="0" lang="ru-RU" altLang="ru-RU" sz="4400" b="0" i="0" u="none" strike="noStrike" cap="none" normalizeH="0" baseline="0" dirty="0">
                <a:ln>
                  <a:noFill/>
                </a:ln>
                <a:solidFill>
                  <a:schemeClr val="tx1"/>
                </a:solidFill>
                <a:effectLst/>
                <a:latin typeface="Arial" panose="020B0604020202020204" pitchFamily="34" charset="0"/>
              </a:rPr>
              <a:t>, TEACCH, PECS) </a:t>
            </a:r>
            <a:r>
              <a:rPr kumimoji="0" lang="ru-RU" altLang="ru-RU" sz="4400" b="0" i="0" u="none" strike="noStrike" cap="none" normalizeH="0" baseline="0" dirty="0" err="1">
                <a:ln>
                  <a:noFill/>
                </a:ln>
                <a:solidFill>
                  <a:schemeClr val="tx1"/>
                </a:solidFill>
                <a:effectLst/>
                <a:latin typeface="Arial" panose="020B0604020202020204" pitchFamily="34" charset="0"/>
              </a:rPr>
              <a:t>este</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esențială</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pentru</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maximizarea</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potențialului</a:t>
            </a:r>
            <a:r>
              <a:rPr kumimoji="0" lang="ru-RU" altLang="ru-RU" sz="4400" b="0" i="0" u="none" strike="noStrike" cap="none" normalizeH="0" baseline="0" dirty="0">
                <a:ln>
                  <a:noFill/>
                </a:ln>
                <a:solidFill>
                  <a:schemeClr val="tx1"/>
                </a:solidFill>
                <a:effectLst/>
                <a:latin typeface="Arial" panose="020B0604020202020204" pitchFamily="34" charset="0"/>
              </a:rPr>
              <a:t> </a:t>
            </a:r>
            <a:r>
              <a:rPr kumimoji="0" lang="ru-RU" altLang="ru-RU" sz="4400" b="0" i="0" u="none" strike="noStrike" cap="none" normalizeH="0" baseline="0" dirty="0" err="1">
                <a:ln>
                  <a:noFill/>
                </a:ln>
                <a:solidFill>
                  <a:schemeClr val="tx1"/>
                </a:solidFill>
                <a:effectLst/>
                <a:latin typeface="Arial" panose="020B0604020202020204" pitchFamily="34" charset="0"/>
              </a:rPr>
              <a:t>copilului</a:t>
            </a:r>
            <a:r>
              <a:rPr kumimoji="0" lang="ru-RU" altLang="ru-RU" sz="4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40142055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rmAutofit/>
          </a:bodyPr>
          <a:lstStyle/>
          <a:p>
            <a:r>
              <a:rPr lang="ro-MD" sz="6000" b="1" dirty="0"/>
              <a:t>Evaluarea funcțională</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dirty="0"/>
              <a:t>Evaluarea funcțională urmărește </a:t>
            </a:r>
            <a:r>
              <a:rPr lang="ro-MD" b="1" dirty="0"/>
              <a:t>identificarea nivelului real de funcționare al copilului</a:t>
            </a:r>
            <a:r>
              <a:rPr lang="ro-MD" dirty="0"/>
              <a:t> în domenii precum comunicarea, autoîngrijirea, învățarea, jocul și autonomia.</a:t>
            </a:r>
          </a:p>
          <a:p>
            <a:pPr marL="0" indent="0">
              <a:buNone/>
            </a:pPr>
            <a:r>
              <a:rPr lang="ro-MD" dirty="0"/>
              <a:t> Scopul este de a </a:t>
            </a:r>
            <a:r>
              <a:rPr lang="ro-MD" b="1" dirty="0"/>
              <a:t>găsi punctele forte și ariile deficitare</a:t>
            </a:r>
            <a:r>
              <a:rPr lang="ro-MD" dirty="0"/>
              <a:t>, pentru a elabora un plan de intervenție personalizat.</a:t>
            </a:r>
          </a:p>
          <a:p>
            <a:pPr marL="0" indent="0">
              <a:buNone/>
            </a:pPr>
            <a:endParaRPr lang="ro-MD" b="1" dirty="0"/>
          </a:p>
          <a:p>
            <a:pPr marL="0" indent="0">
              <a:buNone/>
            </a:pPr>
            <a:r>
              <a:rPr lang="ro-MD" b="1" dirty="0"/>
              <a:t>Instrumente principale:</a:t>
            </a:r>
          </a:p>
          <a:p>
            <a:r>
              <a:rPr lang="ro-MD" b="1" dirty="0"/>
              <a:t>FOCUS (Focus on Communication Outcomes Under Six)</a:t>
            </a:r>
            <a:endParaRPr lang="ro-MD" dirty="0"/>
          </a:p>
          <a:p>
            <a:pPr lvl="1"/>
            <a:r>
              <a:rPr lang="ro-MD" dirty="0"/>
              <a:t>Evaluare a </a:t>
            </a:r>
            <a:r>
              <a:rPr lang="ro-MD" b="1" dirty="0"/>
              <a:t>comunicării funcționale</a:t>
            </a:r>
            <a:r>
              <a:rPr lang="ro-MD" dirty="0"/>
              <a:t> la copiii sub 6 ani.</a:t>
            </a:r>
          </a:p>
          <a:p>
            <a:pPr lvl="1"/>
            <a:r>
              <a:rPr lang="ro-MD" dirty="0"/>
              <a:t>Analizează modul în care copilul </a:t>
            </a:r>
            <a:r>
              <a:rPr lang="ro-MD" b="1" dirty="0"/>
              <a:t>folosește limbajul în contexte naturale</a:t>
            </a:r>
            <a:r>
              <a:rPr lang="ro-MD" dirty="0"/>
              <a:t> (acasă, grădiniță).</a:t>
            </a:r>
          </a:p>
          <a:p>
            <a:pPr lvl="1"/>
            <a:r>
              <a:rPr lang="ro-MD" dirty="0"/>
              <a:t>Se bazează pe observația părinților și a specialiștilor.</a:t>
            </a:r>
          </a:p>
          <a:p>
            <a:pPr lvl="1"/>
            <a:endParaRPr lang="ro-MD" dirty="0"/>
          </a:p>
          <a:p>
            <a:r>
              <a:rPr lang="ro-MD" b="1" dirty="0"/>
              <a:t>ABLLS-R (Assessment of Basic Language and Learning Skills – Revised)</a:t>
            </a:r>
            <a:endParaRPr lang="ro-MD" dirty="0"/>
          </a:p>
          <a:p>
            <a:pPr lvl="1"/>
            <a:r>
              <a:rPr lang="ro-MD" dirty="0"/>
              <a:t>Instrument ABA care măsoară </a:t>
            </a:r>
            <a:r>
              <a:rPr lang="ro-MD" b="1" dirty="0"/>
              <a:t>abilitățile de bază de învățare, limbaj și autonomie</a:t>
            </a:r>
            <a:r>
              <a:rPr lang="ro-MD" dirty="0"/>
              <a:t>.</a:t>
            </a:r>
          </a:p>
          <a:p>
            <a:pPr lvl="1"/>
            <a:r>
              <a:rPr lang="ro-MD" dirty="0"/>
              <a:t>Include peste 500 de itemi grupați pe domenii (limbaj receptiv/expresiv, imitație, joc, autoîngrijire).</a:t>
            </a:r>
          </a:p>
          <a:p>
            <a:pPr lvl="1"/>
            <a:r>
              <a:rPr lang="ro-MD" dirty="0"/>
              <a:t>Permite </a:t>
            </a:r>
            <a:r>
              <a:rPr lang="ro-MD" b="1" dirty="0"/>
              <a:t>monitorizarea progresului</a:t>
            </a:r>
            <a:r>
              <a:rPr lang="ro-MD" dirty="0"/>
              <a:t> în intervenția comportamentală.</a:t>
            </a:r>
          </a:p>
          <a:p>
            <a:pPr lvl="1"/>
            <a:endParaRPr lang="ro-MD" dirty="0"/>
          </a:p>
          <a:p>
            <a:r>
              <a:rPr lang="ro-MD" b="1" dirty="0"/>
              <a:t>AFLS (Assessment of Functional Living Skills)</a:t>
            </a:r>
            <a:endParaRPr lang="ro-MD" dirty="0"/>
          </a:p>
          <a:p>
            <a:pPr lvl="1"/>
            <a:r>
              <a:rPr lang="ro-MD" dirty="0"/>
              <a:t>Evaluează </a:t>
            </a:r>
            <a:r>
              <a:rPr lang="ro-MD" b="1" dirty="0"/>
              <a:t>abilitățile funcționale de viață zilnică</a:t>
            </a:r>
            <a:r>
              <a:rPr lang="ro-MD" dirty="0"/>
              <a:t> (gătit, igienă, gestionarea banilor, transport, siguranță).</a:t>
            </a:r>
          </a:p>
        </p:txBody>
      </p:sp>
    </p:spTree>
    <p:extLst>
      <p:ext uri="{BB962C8B-B14F-4D97-AF65-F5344CB8AC3E}">
        <p14:creationId xmlns:p14="http://schemas.microsoft.com/office/powerpoint/2010/main" val="41132796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rmAutofit/>
          </a:bodyPr>
          <a:lstStyle/>
          <a:p>
            <a:r>
              <a:rPr lang="ro-MD" sz="6000" b="1" dirty="0"/>
              <a:t>Intervenția timpurie în sindromul dual Down–Autism</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dirty="0"/>
              <a:t>1. </a:t>
            </a:r>
            <a:r>
              <a:rPr lang="ro-MD" b="1" dirty="0"/>
              <a:t>Construirea unui program realist și echilibrat</a:t>
            </a:r>
          </a:p>
          <a:p>
            <a:pPr marL="0" indent="0">
              <a:buNone/>
            </a:pPr>
            <a:r>
              <a:rPr lang="ro-MD" dirty="0"/>
              <a:t>Programul de intervenție timpurie trebuie să pornească de la </a:t>
            </a:r>
            <a:r>
              <a:rPr lang="ro-MD" b="1" dirty="0"/>
              <a:t>nivelul real de dezvoltare al copilului</a:t>
            </a:r>
            <a:r>
              <a:rPr lang="ro-MD" dirty="0"/>
              <a:t>, să fie </a:t>
            </a:r>
            <a:r>
              <a:rPr lang="ro-MD" b="1" dirty="0"/>
              <a:t>structurat, individualizat și flexibil</a:t>
            </a:r>
            <a:r>
              <a:rPr lang="ro-MD" dirty="0"/>
              <a:t>. </a:t>
            </a:r>
          </a:p>
          <a:p>
            <a:pPr marL="0" indent="0">
              <a:buNone/>
            </a:pPr>
            <a:r>
              <a:rPr lang="ro-MD" dirty="0"/>
              <a:t>Se stabilesc </a:t>
            </a:r>
            <a:r>
              <a:rPr lang="ro-MD" b="1" dirty="0"/>
              <a:t>obiective mici, măsurabile</a:t>
            </a:r>
            <a:r>
              <a:rPr lang="ro-MD" dirty="0"/>
              <a:t>, integrate în activitățile zilnice și centrate pe </a:t>
            </a:r>
            <a:r>
              <a:rPr lang="ro-MD" b="1" dirty="0"/>
              <a:t>autonomie, comunicare și interacțiune socială</a:t>
            </a:r>
            <a:r>
              <a:rPr lang="ro-MD" dirty="0"/>
              <a:t>. Este esențială </a:t>
            </a:r>
            <a:r>
              <a:rPr lang="ro-MD" b="1" dirty="0"/>
              <a:t>coerența între terapie și mediul familial</a:t>
            </a:r>
            <a:r>
              <a:rPr lang="ro-MD" dirty="0"/>
              <a:t>.</a:t>
            </a:r>
          </a:p>
          <a:p>
            <a:pPr marL="0" indent="0">
              <a:buNone/>
            </a:pPr>
            <a:endParaRPr lang="ro-MD" dirty="0"/>
          </a:p>
          <a:p>
            <a:r>
              <a:rPr lang="ro-MD" b="1" dirty="0"/>
              <a:t>2. Metode combinate pentru întârziere cognitivă și rigiditate comportamentală</a:t>
            </a:r>
          </a:p>
          <a:p>
            <a:r>
              <a:rPr lang="ro-MD" dirty="0"/>
              <a:t>Se combină:</a:t>
            </a:r>
          </a:p>
          <a:p>
            <a:r>
              <a:rPr lang="ro-MD" b="1" dirty="0"/>
              <a:t>ABA naturalistă / Early Start Denver Model (ESDM)</a:t>
            </a:r>
            <a:r>
              <a:rPr lang="ro-MD" dirty="0"/>
              <a:t> – pentru învățare prin joc și interacțiune socială.</a:t>
            </a:r>
          </a:p>
          <a:p>
            <a:r>
              <a:rPr lang="ro-MD" b="1" dirty="0"/>
              <a:t>Terapie senzorială integrată</a:t>
            </a:r>
            <a:r>
              <a:rPr lang="ro-MD" dirty="0"/>
              <a:t> – pentru reglarea hipersensibilităților și creșterea atenției.</a:t>
            </a:r>
          </a:p>
          <a:p>
            <a:r>
              <a:rPr lang="ro-MD" b="1" dirty="0"/>
              <a:t>Strategii vizuale (PECS, pictograme, rutine vizuale)</a:t>
            </a:r>
            <a:r>
              <a:rPr lang="ro-MD" dirty="0"/>
              <a:t> – pentru structurare și reducerea anxietății.</a:t>
            </a:r>
          </a:p>
          <a:p>
            <a:r>
              <a:rPr lang="ro-MD" b="1" dirty="0"/>
              <a:t>Stimulare orală și kinetică</a:t>
            </a:r>
            <a:r>
              <a:rPr lang="ro-MD" dirty="0"/>
              <a:t> – pentru hipotonie, îmbunătățirea pronunției și a tonusului postural.</a:t>
            </a:r>
          </a:p>
          <a:p>
            <a:pPr marL="0" indent="0">
              <a:buNone/>
            </a:pPr>
            <a:endParaRPr lang="ro-MD" dirty="0"/>
          </a:p>
          <a:p>
            <a:pPr marL="0" indent="0">
              <a:buNone/>
            </a:pPr>
            <a:endParaRPr lang="ro-MD" dirty="0"/>
          </a:p>
        </p:txBody>
      </p:sp>
    </p:spTree>
    <p:extLst>
      <p:ext uri="{BB962C8B-B14F-4D97-AF65-F5344CB8AC3E}">
        <p14:creationId xmlns:p14="http://schemas.microsoft.com/office/powerpoint/2010/main" val="309014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endParaRPr lang="ro-MD" sz="4800" dirty="0"/>
          </a:p>
          <a:p>
            <a:pPr marL="0" indent="0">
              <a:buNone/>
            </a:pPr>
            <a:endParaRPr lang="ro-MD" sz="4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5593114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rmAutofit/>
          </a:bodyPr>
          <a:lstStyle/>
          <a:p>
            <a:r>
              <a:rPr lang="ro-MD" sz="6000" b="1" dirty="0"/>
              <a:t>Intervenția timpurie în sindromul dual Down–Autism</a:t>
            </a:r>
            <a:endParaRPr lang="ru-RU" sz="6000" b="1" dirty="0"/>
          </a:p>
        </p:txBody>
      </p:sp>
      <p:sp>
        <p:nvSpPr>
          <p:cNvPr id="3" name="Объект 2"/>
          <p:cNvSpPr>
            <a:spLocks noGrp="1"/>
          </p:cNvSpPr>
          <p:nvPr>
            <p:ph idx="1"/>
          </p:nvPr>
        </p:nvSpPr>
        <p:spPr>
          <a:xfrm>
            <a:off x="457200" y="1600200"/>
            <a:ext cx="17602200" cy="8572500"/>
          </a:xfrm>
        </p:spPr>
        <p:txBody>
          <a:bodyPr>
            <a:normAutofit lnSpcReduction="10000"/>
          </a:bodyPr>
          <a:lstStyle/>
          <a:p>
            <a:pPr marL="0" indent="0">
              <a:buNone/>
            </a:pPr>
            <a:r>
              <a:rPr lang="ro-MD" b="1" dirty="0"/>
              <a:t>3. Principii cheie</a:t>
            </a:r>
          </a:p>
          <a:p>
            <a:r>
              <a:rPr lang="ro-MD" b="1" dirty="0"/>
              <a:t>Intervenție precoce și continuă</a:t>
            </a:r>
            <a:r>
              <a:rPr lang="ro-MD" dirty="0"/>
              <a:t>, cu sesiuni scurte, frecvente.</a:t>
            </a:r>
          </a:p>
          <a:p>
            <a:r>
              <a:rPr lang="ro-MD" b="1" dirty="0"/>
              <a:t>Învățare funcțională</a:t>
            </a:r>
            <a:r>
              <a:rPr lang="ro-MD" dirty="0"/>
              <a:t>, bazată pe situații din viața reală.</a:t>
            </a:r>
          </a:p>
          <a:p>
            <a:r>
              <a:rPr lang="ro-MD" b="1" dirty="0"/>
              <a:t>Motivație naturală</a:t>
            </a:r>
            <a:r>
              <a:rPr lang="ro-MD" dirty="0"/>
              <a:t> – folosirea intereselor copilului pentru a menține implicarea.</a:t>
            </a:r>
          </a:p>
          <a:p>
            <a:pPr marL="0" indent="0">
              <a:buNone/>
            </a:pPr>
            <a:endParaRPr lang="ro-MD" dirty="0"/>
          </a:p>
          <a:p>
            <a:pPr marL="0" indent="0">
              <a:buNone/>
            </a:pPr>
            <a:r>
              <a:rPr lang="ro-MD" b="1" dirty="0"/>
              <a:t>4. Implicarea familiei</a:t>
            </a:r>
          </a:p>
          <a:p>
            <a:r>
              <a:rPr lang="ro-MD" dirty="0"/>
              <a:t>Părinții sunt parte activă a terapiei, prin </a:t>
            </a:r>
            <a:r>
              <a:rPr lang="ro-MD" b="1" dirty="0"/>
              <a:t>micro-învățări zilnice</a:t>
            </a:r>
            <a:r>
              <a:rPr lang="ro-MD" dirty="0"/>
              <a:t>: cereri simple, joc comun, antrenarea gesturilor și rutinelor. Se oferă instruire și sprijin emoțional constant.</a:t>
            </a:r>
          </a:p>
          <a:p>
            <a:endParaRPr lang="ro-MD" dirty="0"/>
          </a:p>
          <a:p>
            <a:r>
              <a:rPr lang="ro-MD" b="1" dirty="0"/>
              <a:t>5. Rolul echipei interdisciplinare</a:t>
            </a:r>
          </a:p>
          <a:p>
            <a:r>
              <a:rPr lang="ro-MD" dirty="0"/>
              <a:t>Succesul intervenției depinde de </a:t>
            </a:r>
            <a:r>
              <a:rPr lang="ro-MD" b="1" dirty="0"/>
              <a:t>coordonarea echipei</a:t>
            </a:r>
            <a:r>
              <a:rPr lang="ro-MD" dirty="0"/>
              <a:t>:</a:t>
            </a:r>
          </a:p>
          <a:p>
            <a:r>
              <a:rPr lang="ro-MD" b="1" dirty="0"/>
              <a:t>Logoped</a:t>
            </a:r>
            <a:r>
              <a:rPr lang="ro-MD" dirty="0"/>
              <a:t> – dezvoltarea comunicării și a motricității orale.</a:t>
            </a:r>
          </a:p>
          <a:p>
            <a:r>
              <a:rPr lang="ro-MD" b="1" dirty="0"/>
              <a:t>Terapeut ABA</a:t>
            </a:r>
            <a:r>
              <a:rPr lang="ro-MD" dirty="0"/>
              <a:t> – modelarea comportamentului și învățare structurată.</a:t>
            </a:r>
          </a:p>
          <a:p>
            <a:r>
              <a:rPr lang="ro-MD" b="1" dirty="0"/>
              <a:t>Psiholog</a:t>
            </a:r>
            <a:r>
              <a:rPr lang="ro-MD" dirty="0"/>
              <a:t> – evaluare, reglare emoțională și sprijin familial.</a:t>
            </a:r>
          </a:p>
          <a:p>
            <a:r>
              <a:rPr lang="ro-MD" b="1" dirty="0"/>
              <a:t>Kinetoterapeut</a:t>
            </a:r>
            <a:r>
              <a:rPr lang="ro-MD" dirty="0"/>
              <a:t> – tonus, coordonare, postură.</a:t>
            </a:r>
          </a:p>
          <a:p>
            <a:r>
              <a:rPr lang="ro-MD" b="1" dirty="0"/>
              <a:t>Medic neurolog/pediatru</a:t>
            </a:r>
            <a:r>
              <a:rPr lang="ro-MD" dirty="0"/>
              <a:t> – monitorizare medicală, ajustarea tratamentelor</a:t>
            </a:r>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41088431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Intervenția pas cu pas la un copil de 3 ani cu Down–Autism și hipotonie</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b="1" u="sng" dirty="0"/>
              <a:t>1. Evaluarea inițială</a:t>
            </a:r>
          </a:p>
          <a:p>
            <a:pPr marL="0" indent="0">
              <a:buNone/>
            </a:pPr>
            <a:r>
              <a:rPr lang="ro-MD" dirty="0"/>
              <a:t>S-a realizat o </a:t>
            </a:r>
            <a:r>
              <a:rPr lang="ro-MD" b="1" dirty="0"/>
              <a:t>evaluare funcțională complexă</a:t>
            </a:r>
            <a:r>
              <a:rPr lang="ro-MD" dirty="0"/>
              <a:t> (comunicare, motricitate, cogniție, senzorial, autonomie) pentru a identifica abilitățile de bază și stimulii preferați.</a:t>
            </a:r>
            <a:br>
              <a:rPr lang="ro-MD" dirty="0"/>
            </a:br>
            <a:r>
              <a:rPr lang="ro-MD" dirty="0"/>
              <a:t>Copilul prezenta: hipotonie severă, contact vizual redus, absența limbajului, comportamente auto-stimulatoare (balansare, fluturat din mâini), interes scăzut pentru oameni</a:t>
            </a:r>
          </a:p>
          <a:p>
            <a:pPr marL="0" indent="0">
              <a:buNone/>
            </a:pPr>
            <a:r>
              <a:rPr lang="ro-MD" b="1" u="sng" dirty="0"/>
              <a:t>2. Etapele intervenției</a:t>
            </a:r>
          </a:p>
          <a:p>
            <a:pPr marL="0" indent="0">
              <a:buNone/>
            </a:pPr>
            <a:r>
              <a:rPr lang="ro-MD" b="1" u="sng" dirty="0"/>
              <a:t>Etapa I – Stabilirea contactului și reglarea senzorială</a:t>
            </a:r>
          </a:p>
          <a:p>
            <a:r>
              <a:rPr lang="ro-MD" dirty="0"/>
              <a:t>Terapie senzorială zilnică: balans, masaj, presiune profundă, jocuri de vibrație.</a:t>
            </a:r>
          </a:p>
          <a:p>
            <a:r>
              <a:rPr lang="ro-MD" dirty="0"/>
              <a:t>Activități de stimulare orală și kinestezică pentru tonus (suflat, mestecat, exerciții faciale).</a:t>
            </a:r>
          </a:p>
          <a:p>
            <a:r>
              <a:rPr lang="ro-MD" dirty="0"/>
              <a:t>Obiectiv: reducerea auto-stimulării și creșterea atenției la stimuli externi.</a:t>
            </a:r>
          </a:p>
          <a:p>
            <a:pPr marL="0" indent="0">
              <a:buNone/>
            </a:pPr>
            <a:r>
              <a:rPr lang="ro-MD" b="1" u="sng" dirty="0"/>
              <a:t>Etapa II – Crearea relației terapeutice</a:t>
            </a:r>
          </a:p>
          <a:p>
            <a:r>
              <a:rPr lang="ro-MD" dirty="0"/>
              <a:t>Sesiuni scurte, frecvente (5–10 minute).</a:t>
            </a:r>
          </a:p>
          <a:p>
            <a:r>
              <a:rPr lang="ro-MD" dirty="0"/>
              <a:t>Terapeutul </a:t>
            </a:r>
            <a:r>
              <a:rPr lang="ro-MD" b="1" dirty="0"/>
              <a:t>imita comportamentele copilului</a:t>
            </a:r>
            <a:r>
              <a:rPr lang="ro-MD" dirty="0"/>
              <a:t> pentru a capta atenția și a crea raport (model „join-in”).</a:t>
            </a:r>
          </a:p>
          <a:p>
            <a:r>
              <a:rPr lang="ro-MD" dirty="0"/>
              <a:t>Se foloseau preferințele copilului (ex. lumini, sunete, mingi moi) ca motivație.</a:t>
            </a:r>
          </a:p>
          <a:p>
            <a:pPr marL="0" indent="0">
              <a:buNone/>
            </a:pPr>
            <a:r>
              <a:rPr lang="ro-MD" b="1" u="sng" dirty="0"/>
              <a:t>Etapa III – Introducerea imitației simple</a:t>
            </a:r>
          </a:p>
          <a:p>
            <a:r>
              <a:rPr lang="ro-MD" dirty="0"/>
              <a:t>Exerciții de </a:t>
            </a:r>
            <a:r>
              <a:rPr lang="ro-MD" b="1" dirty="0"/>
              <a:t>imitație motorie</a:t>
            </a:r>
            <a:r>
              <a:rPr lang="ro-MD" dirty="0"/>
              <a:t>: bătut din palme, ridicat mâini, lovit toba.</a:t>
            </a:r>
          </a:p>
          <a:p>
            <a:r>
              <a:rPr lang="ro-MD" dirty="0"/>
              <a:t>Recompensare imediată și pozitivă (zâmbet, aplauze, obiect preferat).</a:t>
            </a:r>
          </a:p>
          <a:p>
            <a:r>
              <a:rPr lang="ro-MD" dirty="0"/>
              <a:t>Folosirea </a:t>
            </a:r>
            <a:r>
              <a:rPr lang="ro-MD" b="1" dirty="0"/>
              <a:t>metodelor ESDM și ABA naturalistă</a:t>
            </a:r>
            <a:r>
              <a:rPr lang="ro-MD" dirty="0"/>
              <a:t> pentru învățare prin joc.</a:t>
            </a:r>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28681615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Intervenția pas cu pas la un copil de 3 ani cu Down–Autism și hipotonie</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b="1" u="sng" dirty="0"/>
              <a:t>Etapa IV – Trecerea la imitație intenționată și inițiere socială</a:t>
            </a:r>
          </a:p>
          <a:p>
            <a:r>
              <a:rPr lang="ro-MD" dirty="0"/>
              <a:t>Introducerea jocurilor interactive (cucu-bau, dă-mi jucăria).</a:t>
            </a:r>
          </a:p>
          <a:p>
            <a:r>
              <a:rPr lang="ro-MD" dirty="0"/>
              <a:t>Modelarea cererilor nonverbale și apoi gestuale (PECS nivel I).</a:t>
            </a:r>
          </a:p>
          <a:p>
            <a:r>
              <a:rPr lang="ro-MD" dirty="0"/>
              <a:t>Copilul începe să </a:t>
            </a:r>
            <a:r>
              <a:rPr lang="ro-MD" b="1" dirty="0"/>
              <a:t>inițieze interacțiuni</a:t>
            </a:r>
            <a:r>
              <a:rPr lang="ro-MD" dirty="0"/>
              <a:t> pentru a obține atenția adultului sau un obiect dorit.</a:t>
            </a:r>
          </a:p>
          <a:p>
            <a:pPr marL="0" indent="0">
              <a:buNone/>
            </a:pPr>
            <a:r>
              <a:rPr lang="ro-MD" b="1" u="sng" dirty="0"/>
              <a:t>Etapa V – Consolidarea comunicării funcționale</a:t>
            </a:r>
          </a:p>
          <a:p>
            <a:r>
              <a:rPr lang="ro-MD" dirty="0"/>
              <a:t>Extinderea repertoriului gestual și vocal.</a:t>
            </a:r>
          </a:p>
          <a:p>
            <a:r>
              <a:rPr lang="ro-MD" dirty="0"/>
              <a:t>Rutine vizuale pentru activitățile zilnice (spălat, mâncat, îmbrăcat).</a:t>
            </a:r>
          </a:p>
          <a:p>
            <a:r>
              <a:rPr lang="ro-MD" dirty="0"/>
              <a:t>Participarea treptată în grupuri mici pentru socializare ghidată.</a:t>
            </a:r>
          </a:p>
          <a:p>
            <a:pPr marL="0" indent="0">
              <a:buNone/>
            </a:pPr>
            <a:r>
              <a:rPr lang="ro-MD" b="1" dirty="0"/>
              <a:t>3. Rezultate observate după 6–12 luni</a:t>
            </a:r>
          </a:p>
          <a:p>
            <a:r>
              <a:rPr lang="ro-MD" dirty="0"/>
              <a:t>Scăderea frecvenței comportamentelor auto-stimulatoare.</a:t>
            </a:r>
          </a:p>
          <a:p>
            <a:r>
              <a:rPr lang="ro-MD" dirty="0"/>
              <a:t>Creșterea atenției la fața adultului și a timpului de joc comun.</a:t>
            </a:r>
          </a:p>
          <a:p>
            <a:r>
              <a:rPr lang="ro-MD" dirty="0"/>
              <a:t>Achiziția imitației simple și apoi spontane.</a:t>
            </a:r>
          </a:p>
          <a:p>
            <a:r>
              <a:rPr lang="ro-MD" dirty="0"/>
              <a:t>Primele forme de </a:t>
            </a:r>
            <a:r>
              <a:rPr lang="ro-MD" b="1" dirty="0"/>
              <a:t>inițiere socială</a:t>
            </a:r>
            <a:r>
              <a:rPr lang="ro-MD" dirty="0"/>
              <a:t> – aducerea obiectelor, căutarea contactului vizual, zâmbet la interacțiune.</a:t>
            </a:r>
          </a:p>
          <a:p>
            <a:endParaRPr lang="ro-MD" dirty="0"/>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21596832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8000" b="1" dirty="0"/>
              <a:t>Factori de succes</a:t>
            </a:r>
            <a:endParaRPr lang="ru-RU" sz="8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6600" dirty="0"/>
              <a:t>- Consistență zilnică între echipă și familie.</a:t>
            </a:r>
          </a:p>
          <a:p>
            <a:pPr marL="0" indent="0">
              <a:buNone/>
            </a:pPr>
            <a:r>
              <a:rPr lang="ro-MD" sz="6600" dirty="0"/>
              <a:t>- Intervenție multisenzorială și motivațională.</a:t>
            </a:r>
          </a:p>
          <a:p>
            <a:pPr marL="0" indent="0">
              <a:buNone/>
            </a:pPr>
            <a:r>
              <a:rPr lang="ro-MD" sz="6600" dirty="0"/>
              <a:t>- Adaptarea ritmului la rezistența fizică (din cauza hipotoniei).</a:t>
            </a:r>
          </a:p>
          <a:p>
            <a:pPr marL="0" indent="0">
              <a:buNone/>
            </a:pPr>
            <a:r>
              <a:rPr lang="ro-MD" sz="6600" dirty="0"/>
              <a:t>- Recompense naturale și activități plăcute pentru copil.</a:t>
            </a:r>
          </a:p>
          <a:p>
            <a:endParaRPr lang="ro-MD" dirty="0"/>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16958840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b="1" u="sng" dirty="0"/>
              <a:t>Etapa IV – Trecerea la imitație intenționată și inițiere socială</a:t>
            </a:r>
          </a:p>
          <a:p>
            <a:r>
              <a:rPr lang="ro-MD" dirty="0"/>
              <a:t>Introducerea jocurilor interactive (cucu-bau, dă-mi jucăria).</a:t>
            </a:r>
          </a:p>
          <a:p>
            <a:r>
              <a:rPr lang="ro-MD" dirty="0"/>
              <a:t>Modelarea cererilor nonverbale și apoi gestuale (PECS nivel I).</a:t>
            </a:r>
          </a:p>
          <a:p>
            <a:r>
              <a:rPr lang="ro-MD" dirty="0"/>
              <a:t>Copilul începe să </a:t>
            </a:r>
            <a:r>
              <a:rPr lang="ro-MD" b="1" dirty="0"/>
              <a:t>inițieze interacțiuni</a:t>
            </a:r>
            <a:r>
              <a:rPr lang="ro-MD" dirty="0"/>
              <a:t> pentru a obține atenția adultului sau un obiect dorit.</a:t>
            </a:r>
          </a:p>
          <a:p>
            <a:pPr marL="0" indent="0">
              <a:buNone/>
            </a:pPr>
            <a:r>
              <a:rPr lang="ro-MD" b="1" u="sng" dirty="0"/>
              <a:t>Etapa V – Consolidarea comunicării funcționale</a:t>
            </a:r>
          </a:p>
          <a:p>
            <a:r>
              <a:rPr lang="ro-MD" dirty="0"/>
              <a:t>Extinderea repertoriului gestual și vocal.</a:t>
            </a:r>
          </a:p>
          <a:p>
            <a:r>
              <a:rPr lang="ro-MD" dirty="0"/>
              <a:t>Rutine vizuale pentru activitățile zilnice (spălat, mâncat, îmbrăcat).</a:t>
            </a:r>
          </a:p>
          <a:p>
            <a:r>
              <a:rPr lang="ro-MD" dirty="0"/>
              <a:t>Participarea treptată în grupuri mici pentru socializare ghidată.</a:t>
            </a:r>
          </a:p>
          <a:p>
            <a:pPr marL="0" indent="0">
              <a:buNone/>
            </a:pPr>
            <a:r>
              <a:rPr lang="ro-MD" b="1" dirty="0"/>
              <a:t>3. Rezultate observate după 6–12 luni</a:t>
            </a:r>
          </a:p>
          <a:p>
            <a:r>
              <a:rPr lang="ro-MD" dirty="0"/>
              <a:t>Scăderea frecvenței comportamentelor auto-stimulatoare.</a:t>
            </a:r>
          </a:p>
          <a:p>
            <a:r>
              <a:rPr lang="ro-MD" dirty="0"/>
              <a:t>Creșterea atenției la fața adultului și a timpului de joc comun.</a:t>
            </a:r>
          </a:p>
          <a:p>
            <a:r>
              <a:rPr lang="ro-MD" dirty="0"/>
              <a:t>Achiziția imitației simple și apoi spontane.</a:t>
            </a:r>
          </a:p>
          <a:p>
            <a:r>
              <a:rPr lang="ro-MD" dirty="0"/>
              <a:t>Primele forme de </a:t>
            </a:r>
            <a:r>
              <a:rPr lang="ro-MD" b="1" dirty="0"/>
              <a:t>inițiere socială</a:t>
            </a:r>
            <a:r>
              <a:rPr lang="ro-MD" dirty="0"/>
              <a:t> – aducerea obiectelor, căutarea contactului vizual, zâmbet la interacțiune.</a:t>
            </a:r>
          </a:p>
          <a:p>
            <a:endParaRPr lang="ro-MD" dirty="0"/>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18868820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fontScale="90000"/>
          </a:bodyPr>
          <a:lstStyle/>
          <a:p>
            <a:r>
              <a:rPr lang="ro-MD" b="1" dirty="0"/>
              <a:t>Tânărul și Adolescentul cu Autism: Nevoi, Potențial și </a:t>
            </a:r>
            <a:br>
              <a:rPr lang="ro-MD" b="1" dirty="0"/>
            </a:br>
            <a:r>
              <a:rPr lang="ro-MD" b="1" dirty="0"/>
              <a:t>Integrare Profesională</a:t>
            </a:r>
            <a:endParaRPr lang="ru-RU" b="1" dirty="0"/>
          </a:p>
        </p:txBody>
      </p:sp>
      <p:sp>
        <p:nvSpPr>
          <p:cNvPr id="3" name="Объект 2"/>
          <p:cNvSpPr>
            <a:spLocks noGrp="1"/>
          </p:cNvSpPr>
          <p:nvPr>
            <p:ph idx="1"/>
          </p:nvPr>
        </p:nvSpPr>
        <p:spPr>
          <a:xfrm>
            <a:off x="457200" y="1600200"/>
            <a:ext cx="17678400" cy="8496300"/>
          </a:xfrm>
        </p:spPr>
        <p:txBody>
          <a:bodyPr>
            <a:normAutofit/>
          </a:bodyPr>
          <a:lstStyle/>
          <a:p>
            <a:pPr marL="0" indent="0">
              <a:buNone/>
            </a:pPr>
            <a:r>
              <a:rPr lang="ro-MD" sz="6000" dirty="0"/>
              <a:t>În Moldova și România numărul adolescenților cu TSA crește anual.</a:t>
            </a:r>
          </a:p>
          <a:p>
            <a:pPr marL="0" indent="0">
              <a:buNone/>
            </a:pPr>
            <a:r>
              <a:rPr lang="ro-MD" sz="6000" dirty="0"/>
              <a:t>Puține servicii dedicate perioadei 14–25 ani.</a:t>
            </a:r>
          </a:p>
          <a:p>
            <a:pPr marL="0" indent="0">
              <a:buNone/>
            </a:pPr>
            <a:r>
              <a:rPr lang="ro-MD" sz="6000" dirty="0"/>
              <a:t>Angajatorii nu știu cum să abordeze diversitatea neurologică.</a:t>
            </a:r>
          </a:p>
          <a:p>
            <a:pPr marL="0" indent="0">
              <a:buNone/>
            </a:pPr>
            <a:r>
              <a:rPr lang="ro-MD" sz="6000" dirty="0"/>
              <a:t>Tinerii cu autism au potențial mare, dar sunt neînțeleși.</a:t>
            </a:r>
          </a:p>
        </p:txBody>
      </p:sp>
    </p:spTree>
    <p:extLst>
      <p:ext uri="{BB962C8B-B14F-4D97-AF65-F5344CB8AC3E}">
        <p14:creationId xmlns:p14="http://schemas.microsoft.com/office/powerpoint/2010/main" val="20899867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it-IT" sz="4800" b="1" dirty="0"/>
              <a:t>Profil general al adolescentului cu autism</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5400" dirty="0"/>
              <a:t>- Gândire logică și concretă</a:t>
            </a:r>
          </a:p>
          <a:p>
            <a:pPr marL="0" indent="0">
              <a:buNone/>
            </a:pPr>
            <a:r>
              <a:rPr lang="ro-MD" sz="5400" dirty="0"/>
              <a:t>- Loialitate și stabilitate emoțională</a:t>
            </a:r>
          </a:p>
          <a:p>
            <a:pPr marL="0" indent="0">
              <a:buNone/>
            </a:pPr>
            <a:r>
              <a:rPr lang="ro-MD" sz="5400" dirty="0"/>
              <a:t>- Preferință pentru rutine</a:t>
            </a:r>
          </a:p>
          <a:p>
            <a:pPr marL="0" indent="0">
              <a:buNone/>
            </a:pPr>
            <a:r>
              <a:rPr lang="ro-MD" sz="5400" dirty="0"/>
              <a:t>- Dificultăți de planificare/organizare</a:t>
            </a:r>
          </a:p>
          <a:p>
            <a:pPr marL="0" indent="0">
              <a:buNone/>
            </a:pPr>
            <a:r>
              <a:rPr lang="ro-MD" sz="5400" dirty="0"/>
              <a:t>- Probleme de anticipare și flexibilitate</a:t>
            </a:r>
          </a:p>
          <a:p>
            <a:pPr marL="0" indent="0">
              <a:buNone/>
            </a:pPr>
            <a:r>
              <a:rPr lang="ro-MD" sz="5400" dirty="0"/>
              <a:t>- Sensibilități senzoriale</a:t>
            </a:r>
          </a:p>
          <a:p>
            <a:pPr marL="0" indent="0">
              <a:buNone/>
            </a:pPr>
            <a:r>
              <a:rPr lang="ro-MD" sz="5400" dirty="0"/>
              <a:t>- Interacțiuni sociale diferite, dar autentice</a:t>
            </a:r>
          </a:p>
          <a:p>
            <a:pPr marL="0" indent="0">
              <a:buNone/>
            </a:pPr>
            <a:r>
              <a:rPr lang="ro-MD" sz="5400" dirty="0"/>
              <a:t>- Nevoia de predictibilitate</a:t>
            </a:r>
          </a:p>
          <a:p>
            <a:endParaRPr lang="ro-MD" dirty="0"/>
          </a:p>
          <a:p>
            <a:endParaRPr lang="ro-MD" dirty="0"/>
          </a:p>
          <a:p>
            <a:pPr marL="0" indent="0">
              <a:buNone/>
            </a:pPr>
            <a:endParaRPr lang="ro-MD" dirty="0"/>
          </a:p>
          <a:p>
            <a:pPr marL="0" indent="0">
              <a:buNone/>
            </a:pPr>
            <a:endParaRPr lang="ro-MD" dirty="0"/>
          </a:p>
        </p:txBody>
      </p:sp>
    </p:spTree>
    <p:extLst>
      <p:ext uri="{BB962C8B-B14F-4D97-AF65-F5344CB8AC3E}">
        <p14:creationId xmlns:p14="http://schemas.microsoft.com/office/powerpoint/2010/main" val="29553647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a:bodyPr>
          <a:lstStyle/>
          <a:p>
            <a:r>
              <a:rPr lang="ro-MD" b="1" dirty="0"/>
              <a:t>Puncte forte ale tinerilor cu TSA</a:t>
            </a:r>
            <a:endParaRPr lang="ru-RU" b="1" dirty="0"/>
          </a:p>
        </p:txBody>
      </p:sp>
      <p:sp>
        <p:nvSpPr>
          <p:cNvPr id="3" name="Объект 2"/>
          <p:cNvSpPr>
            <a:spLocks noGrp="1"/>
          </p:cNvSpPr>
          <p:nvPr>
            <p:ph idx="1"/>
          </p:nvPr>
        </p:nvSpPr>
        <p:spPr>
          <a:xfrm>
            <a:off x="457200" y="1600200"/>
            <a:ext cx="17678400" cy="8496300"/>
          </a:xfrm>
        </p:spPr>
        <p:txBody>
          <a:bodyPr>
            <a:normAutofit lnSpcReduction="10000"/>
          </a:bodyPr>
          <a:lstStyle/>
          <a:p>
            <a:pPr>
              <a:buFontTx/>
              <a:buChar char="-"/>
            </a:pPr>
            <a:r>
              <a:rPr lang="ro-MD" sz="6000" dirty="0"/>
              <a:t>L</a:t>
            </a:r>
            <a:r>
              <a:rPr lang="it-IT" sz="6000" dirty="0"/>
              <a:t>ucrează bine în sarcini repetitive</a:t>
            </a:r>
            <a:endParaRPr lang="ro-MD" sz="6000" dirty="0"/>
          </a:p>
          <a:p>
            <a:pPr>
              <a:buFontTx/>
              <a:buChar char="-"/>
            </a:pPr>
            <a:r>
              <a:rPr lang="ro-MD" sz="6000" dirty="0"/>
              <a:t>Atenție extraordinară la detalii</a:t>
            </a:r>
          </a:p>
          <a:p>
            <a:pPr>
              <a:buFontTx/>
              <a:buChar char="-"/>
            </a:pPr>
            <a:r>
              <a:rPr lang="ro-MD" sz="6000" dirty="0"/>
              <a:t>Corectitudine și onestitate</a:t>
            </a:r>
          </a:p>
          <a:p>
            <a:pPr>
              <a:buFontTx/>
              <a:buChar char="-"/>
            </a:pPr>
            <a:r>
              <a:rPr lang="ro-MD" sz="6000" dirty="0"/>
              <a:t>Consecvență</a:t>
            </a:r>
          </a:p>
          <a:p>
            <a:pPr>
              <a:buFontTx/>
              <a:buChar char="-"/>
            </a:pPr>
            <a:r>
              <a:rPr lang="it-IT" sz="6000" dirty="0"/>
              <a:t>Motivație mare dacă domeniul îi pasionează</a:t>
            </a:r>
            <a:endParaRPr lang="ro-MD" sz="6000" dirty="0"/>
          </a:p>
          <a:p>
            <a:pPr>
              <a:buFontTx/>
              <a:buChar char="-"/>
            </a:pPr>
            <a:r>
              <a:rPr lang="it-IT" sz="6000" dirty="0"/>
              <a:t>Fără preferințe pentru „drame sociale” – orientați pe muncă</a:t>
            </a:r>
            <a:endParaRPr lang="ro-MD" sz="6000" dirty="0"/>
          </a:p>
          <a:p>
            <a:pPr>
              <a:buFontTx/>
              <a:buChar char="-"/>
            </a:pPr>
            <a:r>
              <a:rPr lang="ro-MD" sz="6000" dirty="0"/>
              <a:t>Pot lucra independent</a:t>
            </a:r>
          </a:p>
        </p:txBody>
      </p:sp>
    </p:spTree>
    <p:extLst>
      <p:ext uri="{BB962C8B-B14F-4D97-AF65-F5344CB8AC3E}">
        <p14:creationId xmlns:p14="http://schemas.microsoft.com/office/powerpoint/2010/main" val="14038291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fr-FR" sz="4800" b="1" dirty="0"/>
              <a:t>Zone vulnerabile (de știut de angajatori)</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a:buFontTx/>
              <a:buChar char="-"/>
            </a:pPr>
            <a:r>
              <a:rPr lang="ro-MD" sz="5400" dirty="0"/>
              <a:t>Obosesc cognitiv mai repede</a:t>
            </a:r>
          </a:p>
          <a:p>
            <a:pPr>
              <a:buFontTx/>
              <a:buChar char="-"/>
            </a:pPr>
            <a:r>
              <a:rPr lang="ro-MD" sz="4800" dirty="0"/>
              <a:t>Dificultăți în comunicarea indirectă („citește atmosfera”)</a:t>
            </a:r>
          </a:p>
          <a:p>
            <a:pPr>
              <a:buFontTx/>
              <a:buChar char="-"/>
            </a:pPr>
            <a:r>
              <a:rPr lang="fr-FR" sz="4800" dirty="0"/>
              <a:t>Au nevoie de instrucțiuni clare, pas cu pas</a:t>
            </a:r>
            <a:endParaRPr lang="ro-MD" sz="4800" dirty="0"/>
          </a:p>
          <a:p>
            <a:pPr>
              <a:buFontTx/>
              <a:buChar char="-"/>
            </a:pPr>
            <a:r>
              <a:rPr lang="ro-MD" sz="4800" dirty="0"/>
              <a:t>Pot părea „rigizi”</a:t>
            </a:r>
          </a:p>
          <a:p>
            <a:pPr>
              <a:buFontTx/>
              <a:buChar char="-"/>
            </a:pPr>
            <a:r>
              <a:rPr lang="it-IT" sz="4800" dirty="0"/>
              <a:t>Gestionarea stresului poate duce la meltdown</a:t>
            </a:r>
            <a:endParaRPr lang="ro-MD" sz="4800" dirty="0"/>
          </a:p>
          <a:p>
            <a:pPr>
              <a:buFontTx/>
              <a:buChar char="-"/>
            </a:pPr>
            <a:r>
              <a:rPr lang="it-IT" sz="4800" dirty="0"/>
              <a:t>Pot interpreta literal ceea ce li se spune</a:t>
            </a:r>
            <a:endParaRPr lang="ro-MD" sz="4800" dirty="0"/>
          </a:p>
          <a:p>
            <a:pPr>
              <a:buFontTx/>
              <a:buChar char="-"/>
            </a:pPr>
            <a:r>
              <a:rPr lang="ro-MD" sz="4800" dirty="0"/>
              <a:t>Uneori evită contactul vizual – dar NU înseamnă lipsă de interes</a:t>
            </a:r>
          </a:p>
          <a:p>
            <a:pPr marL="0" indent="0">
              <a:buNone/>
            </a:pPr>
            <a:endParaRPr lang="ro-MD" dirty="0"/>
          </a:p>
        </p:txBody>
      </p:sp>
    </p:spTree>
    <p:extLst>
      <p:ext uri="{BB962C8B-B14F-4D97-AF65-F5344CB8AC3E}">
        <p14:creationId xmlns:p14="http://schemas.microsoft.com/office/powerpoint/2010/main" val="33230334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a:bodyPr>
          <a:lstStyle/>
          <a:p>
            <a:r>
              <a:rPr lang="ro-MD" b="1" dirty="0"/>
              <a:t>Crizele (meltdown + shutdown)</a:t>
            </a:r>
            <a:endParaRPr lang="ru-RU" b="1" dirty="0"/>
          </a:p>
        </p:txBody>
      </p:sp>
      <p:sp>
        <p:nvSpPr>
          <p:cNvPr id="3" name="Объект 2"/>
          <p:cNvSpPr>
            <a:spLocks noGrp="1"/>
          </p:cNvSpPr>
          <p:nvPr>
            <p:ph idx="1"/>
          </p:nvPr>
        </p:nvSpPr>
        <p:spPr>
          <a:xfrm>
            <a:off x="457200" y="1600200"/>
            <a:ext cx="17678400" cy="8496300"/>
          </a:xfrm>
        </p:spPr>
        <p:txBody>
          <a:bodyPr>
            <a:normAutofit/>
          </a:bodyPr>
          <a:lstStyle/>
          <a:p>
            <a:pPr marL="0" indent="0">
              <a:buNone/>
            </a:pPr>
            <a:r>
              <a:rPr lang="ro-MD" sz="6000" b="1" i="1" dirty="0"/>
              <a:t>Meltdown</a:t>
            </a:r>
            <a:r>
              <a:rPr lang="ro-MD" sz="6000" b="1" dirty="0"/>
              <a:t> = supraîncărcare emoțională și senzorială</a:t>
            </a:r>
          </a:p>
          <a:p>
            <a:pPr marL="0" indent="0">
              <a:buNone/>
            </a:pPr>
            <a:r>
              <a:rPr lang="ro-MD" sz="6000" u="sng" dirty="0"/>
              <a:t>Semne:</a:t>
            </a:r>
            <a:r>
              <a:rPr lang="ro-MD" sz="6000" dirty="0"/>
              <a:t> ridicarea vocii, plâns, auto-stim, mișcări repetitive, uneori trântit obiecte.</a:t>
            </a:r>
          </a:p>
          <a:p>
            <a:pPr marL="0" indent="0">
              <a:buNone/>
            </a:pPr>
            <a:r>
              <a:rPr lang="ro-MD" sz="6000" b="1" i="1" dirty="0"/>
              <a:t>Shutdown</a:t>
            </a:r>
            <a:r>
              <a:rPr lang="ro-MD" sz="6000" b="1" dirty="0"/>
              <a:t> = închidere internă</a:t>
            </a:r>
          </a:p>
          <a:p>
            <a:pPr marL="0" indent="0">
              <a:buNone/>
            </a:pPr>
            <a:r>
              <a:rPr lang="ro-MD" sz="6000" dirty="0"/>
              <a:t>Tânărul tace, îngheață, nu răspunde, se retrage.</a:t>
            </a:r>
          </a:p>
          <a:p>
            <a:pPr marL="0" indent="0">
              <a:buNone/>
            </a:pPr>
            <a:r>
              <a:rPr lang="ro-MD" sz="6000" dirty="0"/>
              <a:t>Catatonie.</a:t>
            </a:r>
          </a:p>
          <a:p>
            <a:pPr marL="0" indent="0">
              <a:buNone/>
            </a:pPr>
            <a:endParaRPr lang="ro-MD" sz="6000" dirty="0"/>
          </a:p>
        </p:txBody>
      </p:sp>
    </p:spTree>
    <p:extLst>
      <p:ext uri="{BB962C8B-B14F-4D97-AF65-F5344CB8AC3E}">
        <p14:creationId xmlns:p14="http://schemas.microsoft.com/office/powerpoint/2010/main" val="251898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Prevalența</a:t>
            </a:r>
            <a:endParaRPr lang="ru-RU" sz="6000" b="1" dirty="0"/>
          </a:p>
        </p:txBody>
      </p:sp>
      <p:sp>
        <p:nvSpPr>
          <p:cNvPr id="3" name="Объект 2"/>
          <p:cNvSpPr>
            <a:spLocks noGrp="1"/>
          </p:cNvSpPr>
          <p:nvPr>
            <p:ph idx="1"/>
          </p:nvPr>
        </p:nvSpPr>
        <p:spPr>
          <a:xfrm>
            <a:off x="457200" y="1181100"/>
            <a:ext cx="17602200" cy="8572500"/>
          </a:xfrm>
        </p:spPr>
        <p:txBody>
          <a:bodyPr>
            <a:normAutofit/>
          </a:bodyPr>
          <a:lstStyle/>
          <a:p>
            <a:pPr marL="0" indent="0">
              <a:buNone/>
            </a:pPr>
            <a:r>
              <a:rPr lang="ro-MD" sz="4800" dirty="0"/>
              <a:t>Prevalența autismului este mai mică în rândul copiilor albi decât în ​​alte grupuri rasiale și etnice: </a:t>
            </a:r>
          </a:p>
          <a:p>
            <a:pPr marL="0" indent="0">
              <a:buNone/>
            </a:pPr>
            <a:r>
              <a:rPr lang="ro-MD" sz="4800" dirty="0"/>
              <a:t>Albi – 2,4% </a:t>
            </a:r>
          </a:p>
          <a:p>
            <a:pPr marL="0" indent="0">
              <a:buNone/>
            </a:pPr>
            <a:r>
              <a:rPr lang="ro-MD" sz="4800" dirty="0"/>
              <a:t>Negri – 2,9% </a:t>
            </a:r>
          </a:p>
          <a:p>
            <a:pPr marL="0" indent="0">
              <a:buNone/>
            </a:pPr>
            <a:r>
              <a:rPr lang="ro-MD" sz="4800" dirty="0"/>
              <a:t>Hispanici – 3,2% </a:t>
            </a:r>
          </a:p>
          <a:p>
            <a:pPr marL="0" indent="0">
              <a:buNone/>
            </a:pPr>
            <a:r>
              <a:rPr lang="ro-MD" sz="4800" dirty="0"/>
              <a:t>din Asia sau din Pacific – 3,3% </a:t>
            </a:r>
          </a:p>
          <a:p>
            <a:pPr marL="0" indent="0">
              <a:buNone/>
            </a:pPr>
            <a:r>
              <a:rPr lang="ro-MD" sz="4800" b="1" u="sng" dirty="0"/>
              <a:t>Interpretare</a:t>
            </a:r>
          </a:p>
          <a:p>
            <a:pPr marL="0" indent="0">
              <a:buNone/>
            </a:pPr>
            <a:r>
              <a:rPr lang="ro-MD" sz="4800" dirty="0"/>
              <a:t>- accesului mai egal la diagnostic,</a:t>
            </a:r>
          </a:p>
          <a:p>
            <a:pPr marL="0" indent="0">
              <a:buNone/>
            </a:pPr>
            <a:r>
              <a:rPr lang="ro-MD" sz="4800" dirty="0"/>
              <a:t>- politicilor anti-discriminare,</a:t>
            </a:r>
          </a:p>
          <a:p>
            <a:pPr marL="0" indent="0">
              <a:buNone/>
            </a:pPr>
            <a:endParaRPr lang="ro-MD" sz="4800" dirty="0"/>
          </a:p>
          <a:p>
            <a:pPr marL="0" indent="0">
              <a:buNone/>
            </a:pPr>
            <a:endParaRPr lang="ro-MD" sz="4800" dirty="0"/>
          </a:p>
        </p:txBody>
      </p:sp>
    </p:spTree>
    <p:extLst>
      <p:ext uri="{BB962C8B-B14F-4D97-AF65-F5344CB8AC3E}">
        <p14:creationId xmlns:p14="http://schemas.microsoft.com/office/powerpoint/2010/main" val="22994120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fr-FR" sz="4800" b="1" dirty="0"/>
              <a:t>Ce trebuie să știe un angajator:</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a:buFontTx/>
              <a:buChar char="-"/>
            </a:pPr>
            <a:r>
              <a:rPr lang="ro-MD" sz="5400" dirty="0"/>
              <a:t>Nu este agresivitate intenționată.</a:t>
            </a:r>
          </a:p>
          <a:p>
            <a:pPr>
              <a:buFontTx/>
              <a:buChar char="-"/>
            </a:pPr>
            <a:r>
              <a:rPr lang="ro-MD" sz="5400" dirty="0"/>
              <a:t>Nu e indisciplină.</a:t>
            </a:r>
          </a:p>
          <a:p>
            <a:pPr>
              <a:buFontTx/>
              <a:buChar char="-"/>
            </a:pPr>
            <a:r>
              <a:rPr lang="ro-MD" sz="5400" dirty="0"/>
              <a:t>Este o reacție la stres, zgomot, haos, confuzie, interpretare greșită.</a:t>
            </a:r>
          </a:p>
          <a:p>
            <a:pPr>
              <a:buFontTx/>
              <a:buChar char="-"/>
            </a:pPr>
            <a:r>
              <a:rPr lang="ro-MD" sz="5400" dirty="0"/>
              <a:t>Poate fi prevenită prin mediu adaptat și comunicare clară.</a:t>
            </a:r>
          </a:p>
          <a:p>
            <a:pPr marL="0" indent="0">
              <a:buNone/>
            </a:pPr>
            <a:endParaRPr lang="ro-MD" dirty="0"/>
          </a:p>
        </p:txBody>
      </p:sp>
    </p:spTree>
    <p:extLst>
      <p:ext uri="{BB962C8B-B14F-4D97-AF65-F5344CB8AC3E}">
        <p14:creationId xmlns:p14="http://schemas.microsoft.com/office/powerpoint/2010/main" val="38828531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a:bodyPr>
          <a:lstStyle/>
          <a:p>
            <a:r>
              <a:rPr lang="ro-MD" b="1" dirty="0"/>
              <a:t>Agresiunea în autism</a:t>
            </a:r>
            <a:endParaRPr lang="ru-RU" b="1" dirty="0"/>
          </a:p>
        </p:txBody>
      </p:sp>
      <p:sp>
        <p:nvSpPr>
          <p:cNvPr id="3" name="Объект 2"/>
          <p:cNvSpPr>
            <a:spLocks noGrp="1"/>
          </p:cNvSpPr>
          <p:nvPr>
            <p:ph idx="1"/>
          </p:nvPr>
        </p:nvSpPr>
        <p:spPr>
          <a:xfrm>
            <a:off x="457200" y="1600200"/>
            <a:ext cx="17678400" cy="8496300"/>
          </a:xfrm>
        </p:spPr>
        <p:txBody>
          <a:bodyPr>
            <a:normAutofit fontScale="62500" lnSpcReduction="20000"/>
          </a:bodyPr>
          <a:lstStyle/>
          <a:p>
            <a:pPr marL="0" indent="0">
              <a:buNone/>
            </a:pPr>
            <a:r>
              <a:rPr lang="ro-MD" sz="6000" u="sng" dirty="0"/>
              <a:t>Agresiunea NU este „autism”.</a:t>
            </a:r>
            <a:br>
              <a:rPr lang="ro-MD" sz="6000" u="sng" dirty="0"/>
            </a:br>
            <a:r>
              <a:rPr lang="ro-MD" sz="6000" dirty="0"/>
              <a:t>Apare din:</a:t>
            </a:r>
          </a:p>
          <a:p>
            <a:pPr marL="0" indent="0">
              <a:buNone/>
            </a:pPr>
            <a:r>
              <a:rPr lang="ro-MD" sz="6000" dirty="0"/>
              <a:t>-frustrare</a:t>
            </a:r>
          </a:p>
          <a:p>
            <a:pPr marL="0" indent="0">
              <a:buNone/>
            </a:pPr>
            <a:r>
              <a:rPr lang="ro-MD" sz="6000" dirty="0"/>
              <a:t>-supraîncărcare</a:t>
            </a:r>
          </a:p>
          <a:p>
            <a:pPr marL="0" indent="0">
              <a:buNone/>
            </a:pPr>
            <a:r>
              <a:rPr lang="ro-MD" sz="6000" dirty="0"/>
              <a:t>-lipsa comunicării</a:t>
            </a:r>
          </a:p>
          <a:p>
            <a:pPr marL="0" indent="0">
              <a:buNone/>
            </a:pPr>
            <a:r>
              <a:rPr lang="ro-MD" sz="6000" dirty="0"/>
              <a:t>-durere fizică</a:t>
            </a:r>
          </a:p>
          <a:p>
            <a:pPr>
              <a:buFontTx/>
              <a:buChar char="-"/>
            </a:pPr>
            <a:r>
              <a:rPr lang="ro-MD" sz="6000" dirty="0"/>
              <a:t>anxietate.</a:t>
            </a:r>
          </a:p>
          <a:p>
            <a:pPr>
              <a:buFontTx/>
              <a:buChar char="-"/>
            </a:pPr>
            <a:endParaRPr lang="ro-MD" sz="6000" dirty="0"/>
          </a:p>
          <a:p>
            <a:pPr marL="0" indent="0">
              <a:buNone/>
            </a:pPr>
            <a:r>
              <a:rPr lang="ro-MD" sz="6000" b="1" dirty="0"/>
              <a:t>Angajatorii trebuie să știe:</a:t>
            </a:r>
          </a:p>
          <a:p>
            <a:endParaRPr lang="ro-MD" sz="6000" b="1" dirty="0"/>
          </a:p>
          <a:p>
            <a:pPr marL="0" indent="0">
              <a:buNone/>
            </a:pPr>
            <a:r>
              <a:rPr lang="ro-MD" sz="6000" dirty="0"/>
              <a:t>Tânărul nu atacă „din senin”.</a:t>
            </a:r>
          </a:p>
          <a:p>
            <a:pPr marL="0" indent="0">
              <a:buNone/>
            </a:pPr>
            <a:r>
              <a:rPr lang="ro-MD" sz="6000" dirty="0"/>
              <a:t>Identificăm trigger-ul → adaptăm mediul → problema dispare.</a:t>
            </a:r>
          </a:p>
          <a:p>
            <a:pPr marL="0" indent="0">
              <a:buNone/>
            </a:pPr>
            <a:r>
              <a:rPr lang="ro-MD" sz="6000" dirty="0"/>
              <a:t>Cele mai calmate persoane la job sunt adesea persoanele cu TSA → dacă sunt înțelese.</a:t>
            </a:r>
          </a:p>
          <a:p>
            <a:pPr marL="0" indent="0">
              <a:buNone/>
            </a:pPr>
            <a:r>
              <a:rPr lang="ro-MD" sz="6000" dirty="0"/>
              <a:t>.</a:t>
            </a:r>
          </a:p>
          <a:p>
            <a:pPr marL="0" indent="0">
              <a:buNone/>
            </a:pPr>
            <a:endParaRPr lang="ro-MD" sz="6000" dirty="0"/>
          </a:p>
        </p:txBody>
      </p:sp>
    </p:spTree>
    <p:extLst>
      <p:ext uri="{BB962C8B-B14F-4D97-AF65-F5344CB8AC3E}">
        <p14:creationId xmlns:p14="http://schemas.microsoft.com/office/powerpoint/2010/main" val="31975254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Sexualitatea la adolescenții cu autism</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5400" b="1" u="sng" dirty="0"/>
              <a:t>Ce trebuie să știm:</a:t>
            </a:r>
          </a:p>
          <a:p>
            <a:pPr marL="0" indent="0">
              <a:buNone/>
            </a:pPr>
            <a:r>
              <a:rPr lang="ro-MD" sz="5400" dirty="0"/>
              <a:t>Au aceleași nevoi ca alți tineri.</a:t>
            </a:r>
          </a:p>
          <a:p>
            <a:pPr marL="0" indent="0">
              <a:buNone/>
            </a:pPr>
            <a:r>
              <a:rPr lang="ro-MD" sz="5400" dirty="0"/>
              <a:t>Dar </a:t>
            </a:r>
            <a:r>
              <a:rPr lang="ro-MD" sz="5400" b="1" dirty="0"/>
              <a:t>nu înțeleg mereu codurile sociale</a:t>
            </a:r>
            <a:r>
              <a:rPr lang="ro-MD" sz="5400" dirty="0"/>
              <a:t> legate de flirt, limite, intimitate.</a:t>
            </a:r>
          </a:p>
          <a:p>
            <a:pPr marL="0" indent="0">
              <a:buNone/>
            </a:pPr>
            <a:r>
              <a:rPr lang="ro-MD" sz="5400" dirty="0"/>
              <a:t>Riscul cel mai mare: comportamente neadecvate din lipsă de educație.</a:t>
            </a:r>
          </a:p>
          <a:p>
            <a:pPr marL="0" indent="0">
              <a:buNone/>
            </a:pPr>
            <a:r>
              <a:rPr lang="ro-MD" sz="5400" b="1" u="sng" dirty="0"/>
              <a:t>Angajatorii trebuie să primească ghidaj privind:</a:t>
            </a:r>
          </a:p>
          <a:p>
            <a:pPr marL="0" indent="0">
              <a:buNone/>
            </a:pPr>
            <a:r>
              <a:rPr lang="ro-MD" sz="5400" dirty="0"/>
              <a:t>- limite: „ce este potrivit la locul de muncă”</a:t>
            </a:r>
          </a:p>
          <a:p>
            <a:pPr marL="0" indent="0">
              <a:buNone/>
            </a:pPr>
            <a:r>
              <a:rPr lang="ro-MD" sz="5400" dirty="0"/>
              <a:t>- comunicare neutră, calmă</a:t>
            </a:r>
          </a:p>
          <a:p>
            <a:pPr marL="0" indent="0">
              <a:buNone/>
            </a:pPr>
            <a:r>
              <a:rPr lang="ro-MD" sz="5400" dirty="0"/>
              <a:t>- reguli explicate direct (fără metafore)</a:t>
            </a:r>
          </a:p>
          <a:p>
            <a:pPr marL="0" indent="0">
              <a:buNone/>
            </a:pPr>
            <a:r>
              <a:rPr lang="ro-MD" sz="5400" dirty="0"/>
              <a:t>- prevenirea situațiilor vulnerabile</a:t>
            </a:r>
          </a:p>
          <a:p>
            <a:pPr marL="0" indent="0">
              <a:buNone/>
            </a:pPr>
            <a:endParaRPr lang="ro-MD" dirty="0"/>
          </a:p>
        </p:txBody>
      </p:sp>
    </p:spTree>
    <p:extLst>
      <p:ext uri="{BB962C8B-B14F-4D97-AF65-F5344CB8AC3E}">
        <p14:creationId xmlns:p14="http://schemas.microsoft.com/office/powerpoint/2010/main" val="3490041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a:bodyPr>
          <a:lstStyle/>
          <a:p>
            <a:r>
              <a:rPr lang="ro-MD" b="1" dirty="0"/>
              <a:t>Cum pregătim tânărul cu autism pentru angajare?</a:t>
            </a:r>
            <a:endParaRPr lang="ru-RU" b="1" dirty="0"/>
          </a:p>
        </p:txBody>
      </p:sp>
      <p:sp>
        <p:nvSpPr>
          <p:cNvPr id="3" name="Объект 2"/>
          <p:cNvSpPr>
            <a:spLocks noGrp="1"/>
          </p:cNvSpPr>
          <p:nvPr>
            <p:ph idx="1"/>
          </p:nvPr>
        </p:nvSpPr>
        <p:spPr>
          <a:xfrm>
            <a:off x="457200" y="1600200"/>
            <a:ext cx="17678400" cy="8496300"/>
          </a:xfrm>
        </p:spPr>
        <p:txBody>
          <a:bodyPr>
            <a:normAutofit lnSpcReduction="10000"/>
          </a:bodyPr>
          <a:lstStyle/>
          <a:p>
            <a:pPr>
              <a:buFontTx/>
              <a:buChar char="-"/>
            </a:pPr>
            <a:r>
              <a:rPr lang="ro-MD" sz="6000" dirty="0"/>
              <a:t>E</a:t>
            </a:r>
            <a:r>
              <a:rPr lang="it-IT" sz="6000" dirty="0"/>
              <a:t>valuare a intereselor și abilităților(</a:t>
            </a:r>
            <a:r>
              <a:rPr lang="ro-MD" sz="6000" dirty="0"/>
              <a:t> Testul AFLS).</a:t>
            </a:r>
          </a:p>
          <a:p>
            <a:pPr>
              <a:buFontTx/>
              <a:buChar char="-"/>
            </a:pPr>
            <a:r>
              <a:rPr lang="ro-MD" sz="6000" dirty="0"/>
              <a:t>Antrenament de autonomie</a:t>
            </a:r>
          </a:p>
          <a:p>
            <a:pPr>
              <a:buFontTx/>
              <a:buChar char="-"/>
            </a:pPr>
            <a:r>
              <a:rPr lang="ro-MD" sz="6000" dirty="0"/>
              <a:t>Rutine zilnice vizuale</a:t>
            </a:r>
          </a:p>
          <a:p>
            <a:pPr>
              <a:buFontTx/>
              <a:buChar char="-"/>
            </a:pPr>
            <a:r>
              <a:rPr lang="ro-MD" sz="6000" dirty="0"/>
              <a:t>Abilități de viață</a:t>
            </a:r>
          </a:p>
          <a:p>
            <a:pPr>
              <a:buFontTx/>
              <a:buChar char="-"/>
            </a:pPr>
            <a:r>
              <a:rPr lang="ro-MD" sz="6000" dirty="0"/>
              <a:t>Toleranță la frustrare</a:t>
            </a:r>
          </a:p>
          <a:p>
            <a:pPr>
              <a:buFontTx/>
              <a:buChar char="-"/>
            </a:pPr>
            <a:r>
              <a:rPr lang="ro-MD" sz="6000" dirty="0"/>
              <a:t>Simulări de job</a:t>
            </a:r>
          </a:p>
          <a:p>
            <a:pPr>
              <a:buFontTx/>
              <a:buChar char="-"/>
            </a:pPr>
            <a:r>
              <a:rPr lang="ro-MD" sz="6000" dirty="0"/>
              <a:t>Tutor/mentor la început („job coach”)</a:t>
            </a:r>
          </a:p>
          <a:p>
            <a:pPr>
              <a:buFontTx/>
              <a:buChar char="-"/>
            </a:pPr>
            <a:r>
              <a:rPr lang="ro-MD" sz="6000" dirty="0"/>
              <a:t>Transport + orientare în spațiu</a:t>
            </a:r>
          </a:p>
        </p:txBody>
      </p:sp>
    </p:spTree>
    <p:extLst>
      <p:ext uri="{BB962C8B-B14F-4D97-AF65-F5344CB8AC3E}">
        <p14:creationId xmlns:p14="http://schemas.microsoft.com/office/powerpoint/2010/main" val="39370961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Cum pregătim angajatorul?</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5400" b="1" dirty="0"/>
              <a:t>Simplu. Clar. Uman.</a:t>
            </a:r>
          </a:p>
          <a:p>
            <a:pPr marL="0" indent="0">
              <a:buNone/>
            </a:pPr>
            <a:r>
              <a:rPr lang="ro-MD" sz="5400" dirty="0"/>
              <a:t>- Stație de lucru predictibilă</a:t>
            </a:r>
          </a:p>
          <a:p>
            <a:pPr>
              <a:buFontTx/>
              <a:buChar char="-"/>
            </a:pPr>
            <a:r>
              <a:rPr lang="ro-MD" sz="5400" dirty="0"/>
              <a:t>Zgomot redus, lumină potrivită</a:t>
            </a:r>
          </a:p>
          <a:p>
            <a:pPr>
              <a:buFontTx/>
              <a:buChar char="-"/>
            </a:pPr>
            <a:r>
              <a:rPr lang="ro-MD" sz="5400" dirty="0"/>
              <a:t>Instrucțiuni scrise</a:t>
            </a:r>
          </a:p>
          <a:p>
            <a:pPr>
              <a:buFontTx/>
              <a:buChar char="-"/>
            </a:pPr>
            <a:r>
              <a:rPr lang="ro-MD" sz="5400" dirty="0"/>
              <a:t>Așteptări realiste</a:t>
            </a:r>
          </a:p>
          <a:p>
            <a:pPr>
              <a:buFontTx/>
              <a:buChar char="-"/>
            </a:pPr>
            <a:r>
              <a:rPr lang="ro-MD" sz="5400" dirty="0"/>
              <a:t>Pauze planificate</a:t>
            </a:r>
          </a:p>
          <a:p>
            <a:pPr>
              <a:buFontTx/>
              <a:buChar char="-"/>
            </a:pPr>
            <a:r>
              <a:rPr lang="ro-MD" sz="5400" dirty="0"/>
              <a:t>Reguli clare, fără interpretări</a:t>
            </a:r>
          </a:p>
          <a:p>
            <a:pPr>
              <a:buFontTx/>
              <a:buChar char="-"/>
            </a:pPr>
            <a:r>
              <a:rPr lang="ro-MD" sz="5400" dirty="0"/>
              <a:t>Feedback constructiv, NU emoțional</a:t>
            </a:r>
          </a:p>
        </p:txBody>
      </p:sp>
    </p:spTree>
    <p:extLst>
      <p:ext uri="{BB962C8B-B14F-4D97-AF65-F5344CB8AC3E}">
        <p14:creationId xmlns:p14="http://schemas.microsoft.com/office/powerpoint/2010/main" val="35117664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21200" cy="1143000"/>
          </a:xfrm>
        </p:spPr>
        <p:txBody>
          <a:bodyPr>
            <a:normAutofit/>
          </a:bodyPr>
          <a:lstStyle/>
          <a:p>
            <a:r>
              <a:rPr lang="ro-MD" b="1" dirty="0"/>
              <a:t>Exemple de joburi potrivite</a:t>
            </a:r>
            <a:endParaRPr lang="ru-RU" b="1" dirty="0"/>
          </a:p>
        </p:txBody>
      </p:sp>
      <p:sp>
        <p:nvSpPr>
          <p:cNvPr id="3" name="Объект 2"/>
          <p:cNvSpPr>
            <a:spLocks noGrp="1"/>
          </p:cNvSpPr>
          <p:nvPr>
            <p:ph idx="1"/>
          </p:nvPr>
        </p:nvSpPr>
        <p:spPr>
          <a:xfrm>
            <a:off x="457200" y="1600200"/>
            <a:ext cx="17678400" cy="8496300"/>
          </a:xfrm>
        </p:spPr>
        <p:txBody>
          <a:bodyPr>
            <a:normAutofit/>
          </a:bodyPr>
          <a:lstStyle/>
          <a:p>
            <a:pPr>
              <a:buFontTx/>
              <a:buChar char="-"/>
            </a:pPr>
            <a:r>
              <a:rPr lang="ro-MD" sz="4400" dirty="0"/>
              <a:t>IT (testare software, data entry, QA)</a:t>
            </a:r>
          </a:p>
          <a:p>
            <a:pPr>
              <a:buFontTx/>
              <a:buChar char="-"/>
            </a:pPr>
            <a:r>
              <a:rPr lang="ro-MD" sz="4400" dirty="0"/>
              <a:t>Printare, grafică tehnică</a:t>
            </a:r>
          </a:p>
          <a:p>
            <a:pPr marL="0" indent="0">
              <a:buNone/>
            </a:pPr>
            <a:r>
              <a:rPr lang="ro-MD" sz="4400" dirty="0"/>
              <a:t> - </a:t>
            </a:r>
            <a:r>
              <a:rPr lang="en-US" sz="4400" dirty="0" err="1"/>
              <a:t>Librării</a:t>
            </a:r>
            <a:endParaRPr lang="ru-RU" sz="4400" dirty="0"/>
          </a:p>
          <a:p>
            <a:pPr marL="0" indent="0">
              <a:buNone/>
            </a:pPr>
            <a:r>
              <a:rPr lang="ro-MD" sz="4400" dirty="0"/>
              <a:t>- </a:t>
            </a:r>
            <a:r>
              <a:rPr lang="en-US" sz="4400" dirty="0" err="1"/>
              <a:t>Agricultură</a:t>
            </a:r>
            <a:endParaRPr lang="ru-RU" sz="4400" dirty="0"/>
          </a:p>
          <a:p>
            <a:pPr marL="0" indent="0">
              <a:buNone/>
            </a:pPr>
            <a:r>
              <a:rPr lang="ro-MD" sz="4400" dirty="0"/>
              <a:t>- </a:t>
            </a:r>
            <a:r>
              <a:rPr lang="en-US" sz="4400" dirty="0"/>
              <a:t> </a:t>
            </a:r>
            <a:r>
              <a:rPr lang="en-US" sz="4400" dirty="0" err="1"/>
              <a:t>Arhivare</a:t>
            </a:r>
            <a:r>
              <a:rPr lang="ro-MD" sz="4400" dirty="0"/>
              <a:t> documente</a:t>
            </a:r>
            <a:endParaRPr lang="ru-RU" sz="4400" dirty="0"/>
          </a:p>
          <a:p>
            <a:pPr>
              <a:buFontTx/>
              <a:buChar char="-"/>
            </a:pPr>
            <a:r>
              <a:rPr lang="en-US" sz="4400" dirty="0" err="1"/>
              <a:t>Depozit</a:t>
            </a:r>
            <a:r>
              <a:rPr lang="ro-MD" sz="4400" dirty="0"/>
              <a:t>- – ordonare, inventariere</a:t>
            </a:r>
          </a:p>
          <a:p>
            <a:pPr>
              <a:buFontTx/>
              <a:buChar char="-"/>
            </a:pPr>
            <a:r>
              <a:rPr lang="ro-MD" sz="4400" dirty="0"/>
              <a:t>Cafenele cu structură clară</a:t>
            </a:r>
          </a:p>
          <a:p>
            <a:pPr>
              <a:buFontTx/>
              <a:buChar char="-"/>
            </a:pPr>
            <a:r>
              <a:rPr lang="ro-MD" sz="4400" dirty="0"/>
              <a:t>Curierat ușor</a:t>
            </a:r>
          </a:p>
          <a:p>
            <a:pPr>
              <a:buFontTx/>
              <a:buChar char="-"/>
            </a:pPr>
            <a:r>
              <a:rPr lang="ro-MD" sz="4400" dirty="0"/>
              <a:t>Muncă manuală cu pași clari</a:t>
            </a:r>
          </a:p>
          <a:p>
            <a:pPr>
              <a:buFontTx/>
              <a:buChar char="-"/>
            </a:pPr>
            <a:r>
              <a:rPr lang="ro-MD" sz="4400" dirty="0"/>
              <a:t>Servicii sociale moderate</a:t>
            </a:r>
          </a:p>
        </p:txBody>
      </p:sp>
    </p:spTree>
    <p:extLst>
      <p:ext uri="{BB962C8B-B14F-4D97-AF65-F5344CB8AC3E}">
        <p14:creationId xmlns:p14="http://schemas.microsoft.com/office/powerpoint/2010/main" val="22726543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Ce câștigă angajatorii?</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en-US" sz="7200" dirty="0" err="1"/>
              <a:t>Loialitate</a:t>
            </a:r>
            <a:r>
              <a:rPr lang="ro-MD" sz="7200" dirty="0"/>
              <a:t>, </a:t>
            </a:r>
          </a:p>
          <a:p>
            <a:pPr marL="0" indent="0">
              <a:buNone/>
            </a:pPr>
            <a:r>
              <a:rPr lang="en-US" sz="7200" dirty="0" err="1"/>
              <a:t>Productivitate</a:t>
            </a:r>
            <a:r>
              <a:rPr lang="ro-MD" sz="7200" dirty="0"/>
              <a:t> în sarcini repetitive</a:t>
            </a:r>
          </a:p>
          <a:p>
            <a:pPr marL="0" indent="0">
              <a:buNone/>
            </a:pPr>
            <a:r>
              <a:rPr lang="ro-MD" sz="7200" dirty="0"/>
              <a:t>Zero conflicte sociale</a:t>
            </a:r>
            <a:endParaRPr lang="ru-RU" sz="7200" dirty="0"/>
          </a:p>
          <a:p>
            <a:pPr marL="0" indent="0">
              <a:buNone/>
            </a:pPr>
            <a:r>
              <a:rPr lang="en-US" sz="7200" dirty="0" err="1"/>
              <a:t>Stabilitate</a:t>
            </a:r>
            <a:r>
              <a:rPr lang="ro-MD" sz="7200" dirty="0"/>
              <a:t> pe termen lung</a:t>
            </a:r>
          </a:p>
          <a:p>
            <a:pPr marL="0" indent="0">
              <a:buNone/>
            </a:pPr>
            <a:r>
              <a:rPr lang="ro-MD" sz="7200" dirty="0"/>
              <a:t>Beneficii fiscale în multe țări</a:t>
            </a:r>
            <a:endParaRPr lang="ru-RU" sz="7200" dirty="0"/>
          </a:p>
          <a:p>
            <a:pPr marL="0" indent="0">
              <a:buNone/>
            </a:pPr>
            <a:r>
              <a:rPr lang="en-US" sz="7200" dirty="0"/>
              <a:t>Imagine </a:t>
            </a:r>
            <a:r>
              <a:rPr lang="en-US" sz="7200" dirty="0" err="1"/>
              <a:t>pozitivă</a:t>
            </a:r>
            <a:endParaRPr lang="ru-RU" sz="7200" dirty="0"/>
          </a:p>
        </p:txBody>
      </p:sp>
    </p:spTree>
    <p:extLst>
      <p:ext uri="{BB962C8B-B14F-4D97-AF65-F5344CB8AC3E}">
        <p14:creationId xmlns:p14="http://schemas.microsoft.com/office/powerpoint/2010/main" val="5479155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Mituri despre autism</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u-RU" sz="4000" dirty="0"/>
              <a:t>❌ „</a:t>
            </a:r>
            <a:r>
              <a:rPr lang="ro-MD" sz="4000" dirty="0"/>
              <a:t>Nu pot lucra”</a:t>
            </a:r>
          </a:p>
          <a:p>
            <a:pPr marL="0" indent="0">
              <a:buNone/>
            </a:pPr>
            <a:r>
              <a:rPr lang="en-US" sz="4000" dirty="0"/>
              <a:t> </a:t>
            </a:r>
            <a:r>
              <a:rPr lang="ru-RU" sz="4000" dirty="0"/>
              <a:t>❌ „</a:t>
            </a:r>
            <a:r>
              <a:rPr lang="ro-MD" sz="4000" dirty="0"/>
              <a:t>Sunt agresivi”</a:t>
            </a:r>
          </a:p>
          <a:p>
            <a:pPr marL="0" indent="0">
              <a:buNone/>
            </a:pPr>
            <a:r>
              <a:rPr lang="ru-RU" sz="4000" dirty="0"/>
              <a:t>❌ „</a:t>
            </a:r>
            <a:r>
              <a:rPr lang="ro-MD" sz="4000" dirty="0"/>
              <a:t>Nu comunică”</a:t>
            </a:r>
          </a:p>
          <a:p>
            <a:pPr marL="0" indent="0">
              <a:buNone/>
            </a:pPr>
            <a:r>
              <a:rPr lang="ru-RU" sz="4000" dirty="0"/>
              <a:t>❌ „</a:t>
            </a:r>
            <a:r>
              <a:rPr lang="ro-MD" sz="4000" dirty="0"/>
              <a:t>Nu înțeleg“</a:t>
            </a:r>
          </a:p>
          <a:p>
            <a:pPr marL="0" indent="0">
              <a:buNone/>
            </a:pPr>
            <a:endParaRPr lang="ro-MD" sz="4000" dirty="0"/>
          </a:p>
          <a:p>
            <a:pPr marL="0" indent="0">
              <a:buNone/>
            </a:pPr>
            <a:r>
              <a:rPr lang="ro-MD" sz="4000" dirty="0"/>
              <a:t>Pot lucra excelent în condiții adaptate</a:t>
            </a:r>
          </a:p>
          <a:p>
            <a:pPr marL="0" indent="0">
              <a:buNone/>
            </a:pPr>
            <a:r>
              <a:rPr lang="ro-MD" sz="4000" dirty="0"/>
              <a:t> Au potențial enorm în sarcini tehnice și logice</a:t>
            </a:r>
            <a:br>
              <a:rPr lang="ro-MD" sz="4000" dirty="0"/>
            </a:br>
            <a:r>
              <a:rPr lang="ro-MD" sz="4000" dirty="0"/>
              <a:t> Au empatie, doar exprimată diferit</a:t>
            </a:r>
            <a:br>
              <a:rPr lang="ro-MD" sz="4000" dirty="0"/>
            </a:br>
            <a:r>
              <a:rPr lang="ro-MD" sz="4000" dirty="0"/>
              <a:t> Sunt sinceri, direcți, autentici</a:t>
            </a:r>
          </a:p>
          <a:p>
            <a:pPr marL="0" indent="0">
              <a:buNone/>
            </a:pPr>
            <a:endParaRPr lang="ro-MD" sz="4000" dirty="0"/>
          </a:p>
          <a:p>
            <a:pPr marL="0" indent="0">
              <a:buNone/>
            </a:pPr>
            <a:r>
              <a:rPr lang="en-US" sz="4000" dirty="0"/>
              <a:t> </a:t>
            </a:r>
            <a:r>
              <a:rPr lang="en-US" sz="4000" dirty="0" err="1"/>
              <a:t>Realitate</a:t>
            </a:r>
            <a:r>
              <a:rPr lang="en-US" sz="4000" dirty="0"/>
              <a:t>: pot </a:t>
            </a:r>
            <a:r>
              <a:rPr lang="en-US" sz="4000" dirty="0" err="1"/>
              <a:t>lucra</a:t>
            </a:r>
            <a:r>
              <a:rPr lang="en-US" sz="4000" dirty="0"/>
              <a:t> </a:t>
            </a:r>
            <a:r>
              <a:rPr lang="en-US" sz="4000" dirty="0" err="1"/>
              <a:t>excelent</a:t>
            </a:r>
            <a:r>
              <a:rPr lang="en-US" sz="4000" dirty="0"/>
              <a:t> cu </a:t>
            </a:r>
            <a:r>
              <a:rPr lang="en-US" sz="4000" dirty="0" err="1"/>
              <a:t>adaptări</a:t>
            </a:r>
            <a:r>
              <a:rPr lang="en-US" sz="4000" dirty="0"/>
              <a:t>.</a:t>
            </a:r>
            <a:endParaRPr lang="ro-MD" sz="4000" dirty="0"/>
          </a:p>
          <a:p>
            <a:pPr marL="0" indent="0">
              <a:buNone/>
            </a:pPr>
            <a:r>
              <a:rPr lang="ro-MD" sz="4000" dirty="0"/>
              <a:t>„Autismul nu este o limită. Limită este doar lipsa noastră de înțelegere.”</a:t>
            </a:r>
            <a:endParaRPr lang="ru-RU" sz="4000" dirty="0"/>
          </a:p>
        </p:txBody>
      </p:sp>
    </p:spTree>
    <p:extLst>
      <p:ext uri="{BB962C8B-B14F-4D97-AF65-F5344CB8AC3E}">
        <p14:creationId xmlns:p14="http://schemas.microsoft.com/office/powerpoint/2010/main" val="34245868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682" y="266700"/>
            <a:ext cx="17602200" cy="1143000"/>
          </a:xfrm>
        </p:spPr>
        <p:txBody>
          <a:bodyPr>
            <a:noAutofit/>
          </a:bodyPr>
          <a:lstStyle/>
          <a:p>
            <a:r>
              <a:rPr lang="ro-MD" sz="4800" b="1" dirty="0"/>
              <a:t>Concluzie</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en-US" sz="5400" dirty="0" err="1"/>
              <a:t>Tinerii</a:t>
            </a:r>
            <a:r>
              <a:rPr lang="en-US" sz="5400" dirty="0"/>
              <a:t> cu autism au </a:t>
            </a:r>
            <a:r>
              <a:rPr lang="en-US" sz="5400" dirty="0" err="1"/>
              <a:t>nevoie</a:t>
            </a:r>
            <a:r>
              <a:rPr lang="en-US" sz="5400" dirty="0"/>
              <a:t> de </a:t>
            </a:r>
            <a:r>
              <a:rPr lang="en-US" sz="5400" dirty="0" err="1"/>
              <a:t>oportunități</a:t>
            </a:r>
            <a:r>
              <a:rPr lang="en-US" sz="5400" dirty="0"/>
              <a:t> </a:t>
            </a:r>
            <a:r>
              <a:rPr lang="en-US" sz="5400" dirty="0" err="1"/>
              <a:t>și</a:t>
            </a:r>
            <a:r>
              <a:rPr lang="en-US" sz="5400" dirty="0"/>
              <a:t> pot </a:t>
            </a:r>
            <a:r>
              <a:rPr lang="en-US" sz="5400" dirty="0" err="1"/>
              <a:t>deveni</a:t>
            </a:r>
            <a:r>
              <a:rPr lang="en-US" sz="5400" dirty="0"/>
              <a:t> </a:t>
            </a:r>
            <a:r>
              <a:rPr lang="en-US" sz="5400" dirty="0" err="1"/>
              <a:t>angajați</a:t>
            </a:r>
            <a:r>
              <a:rPr lang="en-US" sz="5400" dirty="0"/>
              <a:t> </a:t>
            </a:r>
            <a:r>
              <a:rPr lang="en-US" sz="5400" dirty="0" err="1"/>
              <a:t>valoroși</a:t>
            </a:r>
            <a:endParaRPr lang="ro-MD" sz="5400" dirty="0"/>
          </a:p>
          <a:p>
            <a:pPr marL="0" indent="0">
              <a:buNone/>
            </a:pPr>
            <a:r>
              <a:rPr lang="ro-MD" sz="5400" dirty="0"/>
              <a:t>-încredere</a:t>
            </a:r>
          </a:p>
          <a:p>
            <a:pPr marL="0" indent="0">
              <a:buNone/>
            </a:pPr>
            <a:r>
              <a:rPr lang="ro-MD" sz="5400" dirty="0"/>
              <a:t>-oportunitate</a:t>
            </a:r>
          </a:p>
          <a:p>
            <a:pPr marL="0" indent="0">
              <a:buNone/>
            </a:pPr>
            <a:r>
              <a:rPr lang="ro-MD" sz="5400" dirty="0"/>
              <a:t>-adaptări minime</a:t>
            </a:r>
          </a:p>
          <a:p>
            <a:pPr marL="0" indent="0">
              <a:buNone/>
            </a:pPr>
            <a:r>
              <a:rPr lang="ro-MD" sz="5400" dirty="0"/>
              <a:t>- respect</a:t>
            </a:r>
          </a:p>
          <a:p>
            <a:pPr marL="0" indent="0">
              <a:buNone/>
            </a:pPr>
            <a:r>
              <a:rPr lang="ro-MD" sz="5400" b="1" dirty="0"/>
              <a:t>Și pot deveni:</a:t>
            </a:r>
          </a:p>
          <a:p>
            <a:pPr marL="0" indent="0">
              <a:buNone/>
            </a:pPr>
            <a:r>
              <a:rPr lang="ro-MD" sz="5400" dirty="0"/>
              <a:t>-angajați valoroși</a:t>
            </a:r>
          </a:p>
          <a:p>
            <a:pPr marL="0" indent="0">
              <a:buNone/>
            </a:pPr>
            <a:r>
              <a:rPr lang="ro-MD" sz="5400" dirty="0"/>
              <a:t>-colegi dedicați</a:t>
            </a:r>
          </a:p>
          <a:p>
            <a:pPr marL="0" indent="0">
              <a:buNone/>
            </a:pPr>
            <a:r>
              <a:rPr lang="ro-MD" sz="5400" dirty="0"/>
              <a:t>-modele de perseverență</a:t>
            </a:r>
          </a:p>
          <a:p>
            <a:pPr marL="0" indent="0">
              <a:buNone/>
            </a:pPr>
            <a:endParaRPr lang="ru-RU" sz="5400" dirty="0"/>
          </a:p>
        </p:txBody>
      </p:sp>
    </p:spTree>
    <p:extLst>
      <p:ext uri="{BB962C8B-B14F-4D97-AF65-F5344CB8AC3E}">
        <p14:creationId xmlns:p14="http://schemas.microsoft.com/office/powerpoint/2010/main" val="363633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11355319"/>
              </p:ext>
            </p:extLst>
          </p:nvPr>
        </p:nvGraphicFramePr>
        <p:xfrm>
          <a:off x="457200" y="1714502"/>
          <a:ext cx="17526000" cy="8632977"/>
        </p:xfrm>
        <a:graphic>
          <a:graphicData uri="http://schemas.openxmlformats.org/drawingml/2006/table">
            <a:tbl>
              <a:tblPr/>
              <a:tblGrid>
                <a:gridCol w="5842000">
                  <a:extLst>
                    <a:ext uri="{9D8B030D-6E8A-4147-A177-3AD203B41FA5}">
                      <a16:colId xmlns:a16="http://schemas.microsoft.com/office/drawing/2014/main" val="2251484517"/>
                    </a:ext>
                  </a:extLst>
                </a:gridCol>
                <a:gridCol w="5842000">
                  <a:extLst>
                    <a:ext uri="{9D8B030D-6E8A-4147-A177-3AD203B41FA5}">
                      <a16:colId xmlns:a16="http://schemas.microsoft.com/office/drawing/2014/main" val="4106960618"/>
                    </a:ext>
                  </a:extLst>
                </a:gridCol>
                <a:gridCol w="5842000">
                  <a:extLst>
                    <a:ext uri="{9D8B030D-6E8A-4147-A177-3AD203B41FA5}">
                      <a16:colId xmlns:a16="http://schemas.microsoft.com/office/drawing/2014/main" val="932277416"/>
                    </a:ext>
                  </a:extLst>
                </a:gridCol>
              </a:tblGrid>
              <a:tr h="394118">
                <a:tc>
                  <a:txBody>
                    <a:bodyPr/>
                    <a:lstStyle/>
                    <a:p>
                      <a:r>
                        <a:rPr lang="ro-MD" sz="2800" u="sng" dirty="0"/>
                        <a:t>Țara</a:t>
                      </a:r>
                    </a:p>
                  </a:txBody>
                  <a:tcPr anchor="ctr">
                    <a:lnL>
                      <a:noFill/>
                    </a:lnL>
                    <a:lnR>
                      <a:noFill/>
                    </a:lnR>
                    <a:lnT>
                      <a:noFill/>
                    </a:lnT>
                    <a:lnB>
                      <a:noFill/>
                    </a:lnB>
                  </a:tcPr>
                </a:tc>
                <a:tc>
                  <a:txBody>
                    <a:bodyPr/>
                    <a:lstStyle/>
                    <a:p>
                      <a:r>
                        <a:rPr lang="ro-MD" sz="2800" b="1" u="sng" dirty="0"/>
                        <a:t>Prevalență (2024)</a:t>
                      </a:r>
                    </a:p>
                  </a:txBody>
                  <a:tcPr anchor="ctr">
                    <a:lnL>
                      <a:noFill/>
                    </a:lnL>
                    <a:lnR>
                      <a:noFill/>
                    </a:lnR>
                    <a:lnT>
                      <a:noFill/>
                    </a:lnT>
                    <a:lnB>
                      <a:noFill/>
                    </a:lnB>
                  </a:tcPr>
                </a:tc>
                <a:tc>
                  <a:txBody>
                    <a:bodyPr/>
                    <a:lstStyle/>
                    <a:p>
                      <a:r>
                        <a:rPr lang="ro-MD" sz="2800" u="sng" dirty="0"/>
                        <a:t>Observații</a:t>
                      </a:r>
                    </a:p>
                  </a:txBody>
                  <a:tcPr anchor="ctr">
                    <a:lnL>
                      <a:noFill/>
                    </a:lnL>
                    <a:lnR>
                      <a:noFill/>
                    </a:lnR>
                    <a:lnT>
                      <a:noFill/>
                    </a:lnT>
                    <a:lnB>
                      <a:noFill/>
                    </a:lnB>
                  </a:tcPr>
                </a:tc>
                <a:extLst>
                  <a:ext uri="{0D108BD9-81ED-4DB2-BD59-A6C34878D82A}">
                    <a16:rowId xmlns:a16="http://schemas.microsoft.com/office/drawing/2014/main" val="2245528352"/>
                  </a:ext>
                </a:extLst>
              </a:tr>
              <a:tr h="1280883">
                <a:tc>
                  <a:txBody>
                    <a:bodyPr/>
                    <a:lstStyle/>
                    <a:p>
                      <a:r>
                        <a:rPr lang="ro-MD" sz="2800" b="1" dirty="0"/>
                        <a:t>South Korea</a:t>
                      </a:r>
                      <a:endParaRPr lang="ro-MD" sz="2800" dirty="0"/>
                    </a:p>
                  </a:txBody>
                  <a:tcPr anchor="ctr">
                    <a:lnL>
                      <a:noFill/>
                    </a:lnL>
                    <a:lnR>
                      <a:noFill/>
                    </a:lnR>
                    <a:lnT>
                      <a:noFill/>
                    </a:lnT>
                    <a:lnB>
                      <a:noFill/>
                    </a:lnB>
                  </a:tcPr>
                </a:tc>
                <a:tc>
                  <a:txBody>
                    <a:bodyPr/>
                    <a:lstStyle/>
                    <a:p>
                      <a:r>
                        <a:rPr lang="ro-MD" sz="2800" b="1"/>
                        <a:t>1 din 38</a:t>
                      </a:r>
                      <a:endParaRPr lang="ro-MD" sz="2800"/>
                    </a:p>
                  </a:txBody>
                  <a:tcPr anchor="ctr">
                    <a:lnL>
                      <a:noFill/>
                    </a:lnL>
                    <a:lnR>
                      <a:noFill/>
                    </a:lnR>
                    <a:lnT>
                      <a:noFill/>
                    </a:lnT>
                    <a:lnB>
                      <a:noFill/>
                    </a:lnB>
                  </a:tcPr>
                </a:tc>
                <a:tc>
                  <a:txBody>
                    <a:bodyPr/>
                    <a:lstStyle/>
                    <a:p>
                      <a:r>
                        <a:rPr lang="it-IT" sz="2800"/>
                        <a:t>Una dintre cele mai ridicate valori din lume; sistem de screening foarte eficient</a:t>
                      </a:r>
                    </a:p>
                  </a:txBody>
                  <a:tcPr anchor="ctr">
                    <a:lnL>
                      <a:noFill/>
                    </a:lnL>
                    <a:lnR>
                      <a:noFill/>
                    </a:lnR>
                    <a:lnT>
                      <a:noFill/>
                    </a:lnT>
                    <a:lnB>
                      <a:noFill/>
                    </a:lnB>
                  </a:tcPr>
                </a:tc>
                <a:extLst>
                  <a:ext uri="{0D108BD9-81ED-4DB2-BD59-A6C34878D82A}">
                    <a16:rowId xmlns:a16="http://schemas.microsoft.com/office/drawing/2014/main" val="1921498040"/>
                  </a:ext>
                </a:extLst>
              </a:tr>
              <a:tr h="985295">
                <a:tc>
                  <a:txBody>
                    <a:bodyPr/>
                    <a:lstStyle/>
                    <a:p>
                      <a:r>
                        <a:rPr lang="ro-MD" sz="2800" b="1" dirty="0"/>
                        <a:t>United States</a:t>
                      </a:r>
                      <a:endParaRPr lang="ro-MD" sz="2800" dirty="0"/>
                    </a:p>
                  </a:txBody>
                  <a:tcPr anchor="ctr">
                    <a:lnL>
                      <a:noFill/>
                    </a:lnL>
                    <a:lnR>
                      <a:noFill/>
                    </a:lnR>
                    <a:lnT>
                      <a:noFill/>
                    </a:lnT>
                    <a:lnB>
                      <a:noFill/>
                    </a:lnB>
                  </a:tcPr>
                </a:tc>
                <a:tc>
                  <a:txBody>
                    <a:bodyPr/>
                    <a:lstStyle/>
                    <a:p>
                      <a:r>
                        <a:rPr lang="ro-MD" sz="2800" b="1"/>
                        <a:t>1 din 31</a:t>
                      </a:r>
                      <a:endParaRPr lang="ro-MD" sz="2800"/>
                    </a:p>
                  </a:txBody>
                  <a:tcPr anchor="ctr">
                    <a:lnL>
                      <a:noFill/>
                    </a:lnL>
                    <a:lnR>
                      <a:noFill/>
                    </a:lnR>
                    <a:lnT>
                      <a:noFill/>
                    </a:lnT>
                    <a:lnB>
                      <a:noFill/>
                    </a:lnB>
                  </a:tcPr>
                </a:tc>
                <a:tc>
                  <a:txBody>
                    <a:bodyPr/>
                    <a:lstStyle/>
                    <a:p>
                      <a:r>
                        <a:rPr lang="ro-MD" sz="2800"/>
                        <a:t>Diagnostic robust, criterii DSM-5, acces ridicat la servicii</a:t>
                      </a:r>
                    </a:p>
                  </a:txBody>
                  <a:tcPr anchor="ctr">
                    <a:lnL>
                      <a:noFill/>
                    </a:lnL>
                    <a:lnR>
                      <a:noFill/>
                    </a:lnR>
                    <a:lnT>
                      <a:noFill/>
                    </a:lnT>
                    <a:lnB>
                      <a:noFill/>
                    </a:lnB>
                  </a:tcPr>
                </a:tc>
                <a:extLst>
                  <a:ext uri="{0D108BD9-81ED-4DB2-BD59-A6C34878D82A}">
                    <a16:rowId xmlns:a16="http://schemas.microsoft.com/office/drawing/2014/main" val="2953306195"/>
                  </a:ext>
                </a:extLst>
              </a:tr>
              <a:tr h="985295">
                <a:tc>
                  <a:txBody>
                    <a:bodyPr/>
                    <a:lstStyle/>
                    <a:p>
                      <a:r>
                        <a:rPr lang="ro-MD" sz="2800" b="1" dirty="0"/>
                        <a:t>Japan</a:t>
                      </a:r>
                      <a:endParaRPr lang="ro-MD" sz="2800" dirty="0"/>
                    </a:p>
                  </a:txBody>
                  <a:tcPr anchor="ctr">
                    <a:lnL>
                      <a:noFill/>
                    </a:lnL>
                    <a:lnR>
                      <a:noFill/>
                    </a:lnR>
                    <a:lnT>
                      <a:noFill/>
                    </a:lnT>
                    <a:lnB>
                      <a:noFill/>
                    </a:lnB>
                  </a:tcPr>
                </a:tc>
                <a:tc>
                  <a:txBody>
                    <a:bodyPr/>
                    <a:lstStyle/>
                    <a:p>
                      <a:r>
                        <a:rPr lang="ro-MD" sz="2800" b="1"/>
                        <a:t>1 din 87</a:t>
                      </a:r>
                      <a:endParaRPr lang="ro-MD" sz="2800"/>
                    </a:p>
                  </a:txBody>
                  <a:tcPr anchor="ctr">
                    <a:lnL>
                      <a:noFill/>
                    </a:lnL>
                    <a:lnR>
                      <a:noFill/>
                    </a:lnR>
                    <a:lnT>
                      <a:noFill/>
                    </a:lnT>
                    <a:lnB>
                      <a:noFill/>
                    </a:lnB>
                  </a:tcPr>
                </a:tc>
                <a:tc>
                  <a:txBody>
                    <a:bodyPr/>
                    <a:lstStyle/>
                    <a:p>
                      <a:r>
                        <a:rPr lang="ro-MD" sz="2800"/>
                        <a:t>Prevalență moderată, sistem stabil de monitorizare</a:t>
                      </a:r>
                    </a:p>
                  </a:txBody>
                  <a:tcPr anchor="ctr">
                    <a:lnL>
                      <a:noFill/>
                    </a:lnL>
                    <a:lnR>
                      <a:noFill/>
                    </a:lnR>
                    <a:lnT>
                      <a:noFill/>
                    </a:lnT>
                    <a:lnB>
                      <a:noFill/>
                    </a:lnB>
                  </a:tcPr>
                </a:tc>
                <a:extLst>
                  <a:ext uri="{0D108BD9-81ED-4DB2-BD59-A6C34878D82A}">
                    <a16:rowId xmlns:a16="http://schemas.microsoft.com/office/drawing/2014/main" val="2930882217"/>
                  </a:ext>
                </a:extLst>
              </a:tr>
              <a:tr h="394118">
                <a:tc>
                  <a:txBody>
                    <a:bodyPr/>
                    <a:lstStyle/>
                    <a:p>
                      <a:r>
                        <a:rPr lang="ro-MD" sz="2800" b="1" dirty="0"/>
                        <a:t>Sweden</a:t>
                      </a:r>
                      <a:endParaRPr lang="ro-MD" sz="2800" dirty="0"/>
                    </a:p>
                  </a:txBody>
                  <a:tcPr anchor="ctr">
                    <a:lnL>
                      <a:noFill/>
                    </a:lnL>
                    <a:lnR>
                      <a:noFill/>
                    </a:lnR>
                    <a:lnT>
                      <a:noFill/>
                    </a:lnT>
                    <a:lnB>
                      <a:noFill/>
                    </a:lnB>
                  </a:tcPr>
                </a:tc>
                <a:tc>
                  <a:txBody>
                    <a:bodyPr/>
                    <a:lstStyle/>
                    <a:p>
                      <a:r>
                        <a:rPr lang="ro-MD" sz="2800" b="1"/>
                        <a:t>1 din 100</a:t>
                      </a:r>
                      <a:endParaRPr lang="ro-MD" sz="2800"/>
                    </a:p>
                  </a:txBody>
                  <a:tcPr anchor="ctr">
                    <a:lnL>
                      <a:noFill/>
                    </a:lnL>
                    <a:lnR>
                      <a:noFill/>
                    </a:lnR>
                    <a:lnT>
                      <a:noFill/>
                    </a:lnT>
                    <a:lnB>
                      <a:noFill/>
                    </a:lnB>
                  </a:tcPr>
                </a:tc>
                <a:tc>
                  <a:txBody>
                    <a:bodyPr/>
                    <a:lstStyle/>
                    <a:p>
                      <a:r>
                        <a:rPr lang="ro-MD" sz="2800"/>
                        <a:t>Aliniat estimărilor OMS</a:t>
                      </a:r>
                    </a:p>
                  </a:txBody>
                  <a:tcPr anchor="ctr">
                    <a:lnL>
                      <a:noFill/>
                    </a:lnL>
                    <a:lnR>
                      <a:noFill/>
                    </a:lnR>
                    <a:lnT>
                      <a:noFill/>
                    </a:lnT>
                    <a:lnB>
                      <a:noFill/>
                    </a:lnB>
                  </a:tcPr>
                </a:tc>
                <a:extLst>
                  <a:ext uri="{0D108BD9-81ED-4DB2-BD59-A6C34878D82A}">
                    <a16:rowId xmlns:a16="http://schemas.microsoft.com/office/drawing/2014/main" val="3451738781"/>
                  </a:ext>
                </a:extLst>
              </a:tr>
              <a:tr h="689706">
                <a:tc>
                  <a:txBody>
                    <a:bodyPr/>
                    <a:lstStyle/>
                    <a:p>
                      <a:r>
                        <a:rPr lang="ro-MD" sz="2800" b="1" dirty="0"/>
                        <a:t>Denmark</a:t>
                      </a:r>
                      <a:endParaRPr lang="ro-MD" sz="2800" dirty="0"/>
                    </a:p>
                  </a:txBody>
                  <a:tcPr anchor="ctr">
                    <a:lnL>
                      <a:noFill/>
                    </a:lnL>
                    <a:lnR>
                      <a:noFill/>
                    </a:lnR>
                    <a:lnT>
                      <a:noFill/>
                    </a:lnT>
                    <a:lnB>
                      <a:noFill/>
                    </a:lnB>
                  </a:tcPr>
                </a:tc>
                <a:tc>
                  <a:txBody>
                    <a:bodyPr/>
                    <a:lstStyle/>
                    <a:p>
                      <a:r>
                        <a:rPr lang="ro-MD" sz="2800" b="1"/>
                        <a:t>1 din 60</a:t>
                      </a:r>
                      <a:endParaRPr lang="ro-MD" sz="2800"/>
                    </a:p>
                  </a:txBody>
                  <a:tcPr anchor="ctr">
                    <a:lnL>
                      <a:noFill/>
                    </a:lnL>
                    <a:lnR>
                      <a:noFill/>
                    </a:lnR>
                    <a:lnT>
                      <a:noFill/>
                    </a:lnT>
                    <a:lnB>
                      <a:noFill/>
                    </a:lnB>
                  </a:tcPr>
                </a:tc>
                <a:tc>
                  <a:txBody>
                    <a:bodyPr/>
                    <a:lstStyle/>
                    <a:p>
                      <a:r>
                        <a:rPr lang="it-IT" sz="2800"/>
                        <a:t>Diagnostic precoce și servicii avansate</a:t>
                      </a:r>
                    </a:p>
                  </a:txBody>
                  <a:tcPr anchor="ctr">
                    <a:lnL>
                      <a:noFill/>
                    </a:lnL>
                    <a:lnR>
                      <a:noFill/>
                    </a:lnR>
                    <a:lnT>
                      <a:noFill/>
                    </a:lnT>
                    <a:lnB>
                      <a:noFill/>
                    </a:lnB>
                  </a:tcPr>
                </a:tc>
                <a:extLst>
                  <a:ext uri="{0D108BD9-81ED-4DB2-BD59-A6C34878D82A}">
                    <a16:rowId xmlns:a16="http://schemas.microsoft.com/office/drawing/2014/main" val="4282286940"/>
                  </a:ext>
                </a:extLst>
              </a:tr>
              <a:tr h="689706">
                <a:tc>
                  <a:txBody>
                    <a:bodyPr/>
                    <a:lstStyle/>
                    <a:p>
                      <a:r>
                        <a:rPr lang="ro-MD" sz="2800" b="1" dirty="0"/>
                        <a:t>Australia</a:t>
                      </a:r>
                      <a:endParaRPr lang="ro-MD" sz="2800" dirty="0"/>
                    </a:p>
                  </a:txBody>
                  <a:tcPr anchor="ctr">
                    <a:lnL>
                      <a:noFill/>
                    </a:lnL>
                    <a:lnR>
                      <a:noFill/>
                    </a:lnR>
                    <a:lnT>
                      <a:noFill/>
                    </a:lnT>
                    <a:lnB>
                      <a:noFill/>
                    </a:lnB>
                  </a:tcPr>
                </a:tc>
                <a:tc>
                  <a:txBody>
                    <a:bodyPr/>
                    <a:lstStyle/>
                    <a:p>
                      <a:r>
                        <a:rPr lang="ro-MD" sz="2800" b="1"/>
                        <a:t>1 din 70</a:t>
                      </a:r>
                      <a:endParaRPr lang="ro-MD" sz="2800"/>
                    </a:p>
                  </a:txBody>
                  <a:tcPr anchor="ctr">
                    <a:lnL>
                      <a:noFill/>
                    </a:lnL>
                    <a:lnR>
                      <a:noFill/>
                    </a:lnR>
                    <a:lnT>
                      <a:noFill/>
                    </a:lnT>
                    <a:lnB>
                      <a:noFill/>
                    </a:lnB>
                  </a:tcPr>
                </a:tc>
                <a:tc>
                  <a:txBody>
                    <a:bodyPr/>
                    <a:lstStyle/>
                    <a:p>
                      <a:r>
                        <a:rPr lang="ro-MD" sz="2800"/>
                        <a:t>Sistem solid de suport și screening</a:t>
                      </a:r>
                    </a:p>
                  </a:txBody>
                  <a:tcPr anchor="ctr">
                    <a:lnL>
                      <a:noFill/>
                    </a:lnL>
                    <a:lnR>
                      <a:noFill/>
                    </a:lnR>
                    <a:lnT>
                      <a:noFill/>
                    </a:lnT>
                    <a:lnB>
                      <a:noFill/>
                    </a:lnB>
                  </a:tcPr>
                </a:tc>
                <a:extLst>
                  <a:ext uri="{0D108BD9-81ED-4DB2-BD59-A6C34878D82A}">
                    <a16:rowId xmlns:a16="http://schemas.microsoft.com/office/drawing/2014/main" val="2155730564"/>
                  </a:ext>
                </a:extLst>
              </a:tr>
              <a:tr h="689706">
                <a:tc>
                  <a:txBody>
                    <a:bodyPr/>
                    <a:lstStyle/>
                    <a:p>
                      <a:r>
                        <a:rPr lang="ro-MD" sz="2800" b="1" dirty="0"/>
                        <a:t>Canada</a:t>
                      </a:r>
                      <a:endParaRPr lang="ro-MD" sz="2800" dirty="0"/>
                    </a:p>
                  </a:txBody>
                  <a:tcPr anchor="ctr">
                    <a:lnL>
                      <a:noFill/>
                    </a:lnL>
                    <a:lnR>
                      <a:noFill/>
                    </a:lnR>
                    <a:lnT>
                      <a:noFill/>
                    </a:lnT>
                    <a:lnB>
                      <a:noFill/>
                    </a:lnB>
                  </a:tcPr>
                </a:tc>
                <a:tc>
                  <a:txBody>
                    <a:bodyPr/>
                    <a:lstStyle/>
                    <a:p>
                      <a:r>
                        <a:rPr lang="ro-MD" sz="2800" b="1"/>
                        <a:t>1 din 66</a:t>
                      </a:r>
                      <a:endParaRPr lang="ro-MD" sz="2800"/>
                    </a:p>
                  </a:txBody>
                  <a:tcPr anchor="ctr">
                    <a:lnL>
                      <a:noFill/>
                    </a:lnL>
                    <a:lnR>
                      <a:noFill/>
                    </a:lnR>
                    <a:lnT>
                      <a:noFill/>
                    </a:lnT>
                    <a:lnB>
                      <a:noFill/>
                    </a:lnB>
                  </a:tcPr>
                </a:tc>
                <a:tc>
                  <a:txBody>
                    <a:bodyPr/>
                    <a:lstStyle/>
                    <a:p>
                      <a:r>
                        <a:rPr lang="fr-FR" sz="2800"/>
                        <a:t>Acces extins la evaluare prin sistemul public</a:t>
                      </a:r>
                    </a:p>
                  </a:txBody>
                  <a:tcPr anchor="ctr">
                    <a:lnL>
                      <a:noFill/>
                    </a:lnL>
                    <a:lnR>
                      <a:noFill/>
                    </a:lnR>
                    <a:lnT>
                      <a:noFill/>
                    </a:lnT>
                    <a:lnB>
                      <a:noFill/>
                    </a:lnB>
                  </a:tcPr>
                </a:tc>
                <a:extLst>
                  <a:ext uri="{0D108BD9-81ED-4DB2-BD59-A6C34878D82A}">
                    <a16:rowId xmlns:a16="http://schemas.microsoft.com/office/drawing/2014/main" val="3188485114"/>
                  </a:ext>
                </a:extLst>
              </a:tr>
              <a:tr h="689706">
                <a:tc>
                  <a:txBody>
                    <a:bodyPr/>
                    <a:lstStyle/>
                    <a:p>
                      <a:r>
                        <a:rPr lang="ro-MD" sz="2800" b="1" dirty="0"/>
                        <a:t>Norway</a:t>
                      </a:r>
                      <a:endParaRPr lang="ro-MD" sz="2800" dirty="0"/>
                    </a:p>
                  </a:txBody>
                  <a:tcPr anchor="ctr">
                    <a:lnL>
                      <a:noFill/>
                    </a:lnL>
                    <a:lnR>
                      <a:noFill/>
                    </a:lnR>
                    <a:lnT>
                      <a:noFill/>
                    </a:lnT>
                    <a:lnB>
                      <a:noFill/>
                    </a:lnB>
                  </a:tcPr>
                </a:tc>
                <a:tc>
                  <a:txBody>
                    <a:bodyPr/>
                    <a:lstStyle/>
                    <a:p>
                      <a:r>
                        <a:rPr lang="ro-MD" sz="2800" b="1" dirty="0"/>
                        <a:t>1 din 59</a:t>
                      </a:r>
                      <a:endParaRPr lang="ro-MD" sz="2800" dirty="0"/>
                    </a:p>
                  </a:txBody>
                  <a:tcPr anchor="ctr">
                    <a:lnL>
                      <a:noFill/>
                    </a:lnL>
                    <a:lnR>
                      <a:noFill/>
                    </a:lnR>
                    <a:lnT>
                      <a:noFill/>
                    </a:lnT>
                    <a:lnB>
                      <a:noFill/>
                    </a:lnB>
                  </a:tcPr>
                </a:tc>
                <a:tc>
                  <a:txBody>
                    <a:bodyPr/>
                    <a:lstStyle/>
                    <a:p>
                      <a:r>
                        <a:rPr lang="ro-MD" sz="2800" dirty="0"/>
                        <a:t>Prevalență ridicată; politici pro-screening</a:t>
                      </a:r>
                    </a:p>
                  </a:txBody>
                  <a:tcPr anchor="ctr">
                    <a:lnL>
                      <a:noFill/>
                    </a:lnL>
                    <a:lnR>
                      <a:noFill/>
                    </a:lnR>
                    <a:lnT>
                      <a:noFill/>
                    </a:lnT>
                    <a:lnB>
                      <a:noFill/>
                    </a:lnB>
                  </a:tcPr>
                </a:tc>
                <a:extLst>
                  <a:ext uri="{0D108BD9-81ED-4DB2-BD59-A6C34878D82A}">
                    <a16:rowId xmlns:a16="http://schemas.microsoft.com/office/drawing/2014/main" val="3097332051"/>
                  </a:ext>
                </a:extLst>
              </a:tr>
              <a:tr h="985295">
                <a:tc>
                  <a:txBody>
                    <a:bodyPr/>
                    <a:lstStyle/>
                    <a:p>
                      <a:r>
                        <a:rPr lang="ro-MD" sz="2800" b="1"/>
                        <a:t>Belgium</a:t>
                      </a:r>
                      <a:endParaRPr lang="ro-MD" sz="2800"/>
                    </a:p>
                  </a:txBody>
                  <a:tcPr anchor="ctr">
                    <a:lnL>
                      <a:noFill/>
                    </a:lnL>
                    <a:lnR>
                      <a:noFill/>
                    </a:lnR>
                    <a:lnT>
                      <a:noFill/>
                    </a:lnT>
                    <a:lnB>
                      <a:noFill/>
                    </a:lnB>
                  </a:tcPr>
                </a:tc>
                <a:tc>
                  <a:txBody>
                    <a:bodyPr/>
                    <a:lstStyle/>
                    <a:p>
                      <a:r>
                        <a:rPr lang="ro-MD" sz="2800" b="1"/>
                        <a:t>1 din 134</a:t>
                      </a:r>
                      <a:endParaRPr lang="ro-MD" sz="2800"/>
                    </a:p>
                  </a:txBody>
                  <a:tcPr anchor="ctr">
                    <a:lnL>
                      <a:noFill/>
                    </a:lnL>
                    <a:lnR>
                      <a:noFill/>
                    </a:lnR>
                    <a:lnT>
                      <a:noFill/>
                    </a:lnT>
                    <a:lnB>
                      <a:noFill/>
                    </a:lnB>
                  </a:tcPr>
                </a:tc>
                <a:tc>
                  <a:txBody>
                    <a:bodyPr/>
                    <a:lstStyle/>
                    <a:p>
                      <a:r>
                        <a:rPr lang="it-IT" sz="2800" dirty="0"/>
                        <a:t>Subdiagnosticare semnificativă în unele regiuni</a:t>
                      </a:r>
                    </a:p>
                  </a:txBody>
                  <a:tcPr anchor="ctr">
                    <a:lnL>
                      <a:noFill/>
                    </a:lnL>
                    <a:lnR>
                      <a:noFill/>
                    </a:lnR>
                    <a:lnT>
                      <a:noFill/>
                    </a:lnT>
                    <a:lnB>
                      <a:noFill/>
                    </a:lnB>
                  </a:tcPr>
                </a:tc>
                <a:extLst>
                  <a:ext uri="{0D108BD9-81ED-4DB2-BD59-A6C34878D82A}">
                    <a16:rowId xmlns:a16="http://schemas.microsoft.com/office/drawing/2014/main" val="1849067293"/>
                  </a:ext>
                </a:extLst>
              </a:tr>
            </a:tbl>
          </a:graphicData>
        </a:graphic>
      </p:graphicFrame>
      <p:sp>
        <p:nvSpPr>
          <p:cNvPr id="5" name="Rectangle 1"/>
          <p:cNvSpPr>
            <a:spLocks noChangeArrowheads="1"/>
          </p:cNvSpPr>
          <p:nvPr/>
        </p:nvSpPr>
        <p:spPr bwMode="auto">
          <a:xfrm>
            <a:off x="-10414000" y="-279231"/>
            <a:ext cx="3352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a:ln>
                  <a:noFill/>
                </a:ln>
                <a:solidFill>
                  <a:schemeClr val="tx1"/>
                </a:solidFill>
                <a:effectLst/>
                <a:latin typeface="Arial" panose="020B0604020202020204" pitchFamily="34" charset="0"/>
              </a:rPr>
              <a:t>Prevalența autismului pe țări (date 2024)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rPr>
              <a:t>Mai jos este un tablou comparativ cu cele mai recente date internaționale privind prevalența autismului, exprimată ca </a:t>
            </a:r>
            <a:r>
              <a:rPr kumimoji="0" lang="ru-RU" altLang="ru-RU" sz="1800" b="1" i="0" u="none" strike="noStrike" cap="none" normalizeH="0" baseline="0">
                <a:ln>
                  <a:noFill/>
                </a:ln>
                <a:solidFill>
                  <a:schemeClr val="tx1"/>
                </a:solidFill>
                <a:effectLst/>
                <a:latin typeface="Arial" panose="020B0604020202020204" pitchFamily="34" charset="0"/>
              </a:rPr>
              <a:t>1 copil din X</a:t>
            </a:r>
            <a:r>
              <a:rPr kumimoji="0" lang="ru-RU" altLang="ru-RU"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160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b="1" dirty="0"/>
              <a:t>Prevalența autismului în lume versus Republica Moldova – Analiză comparativă</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
            <a:ext cx="18287999" cy="10058400"/>
          </a:xfrm>
        </p:spPr>
      </p:pic>
    </p:spTree>
    <p:extLst>
      <p:ext uri="{BB962C8B-B14F-4D97-AF65-F5344CB8AC3E}">
        <p14:creationId xmlns:p14="http://schemas.microsoft.com/office/powerpoint/2010/main" val="232930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pPr lvl="0" algn="l" eaLnBrk="0" fontAlgn="base" hangingPunct="0">
              <a:spcAft>
                <a:spcPct val="0"/>
              </a:spcAft>
            </a:pPr>
            <a:r>
              <a:rPr lang="ro-MD" altLang="ru-RU" sz="6000" b="1" dirty="0">
                <a:latin typeface="Arial" panose="020B0604020202020204" pitchFamily="34" charset="0"/>
              </a:rPr>
              <a:t>         </a:t>
            </a:r>
            <a:r>
              <a:rPr lang="ru-RU" altLang="ru-RU" sz="6000" b="1" dirty="0" err="1">
                <a:latin typeface="Arial" panose="020B0604020202020204" pitchFamily="34" charset="0"/>
              </a:rPr>
              <a:t>Prevalența</a:t>
            </a:r>
            <a:r>
              <a:rPr lang="ru-RU" altLang="ru-RU" sz="6000" b="1" dirty="0">
                <a:latin typeface="Arial" panose="020B0604020202020204" pitchFamily="34" charset="0"/>
              </a:rPr>
              <a:t> </a:t>
            </a:r>
            <a:r>
              <a:rPr lang="ru-RU" altLang="ru-RU" sz="6000" b="1" dirty="0" err="1">
                <a:latin typeface="Arial" panose="020B0604020202020204" pitchFamily="34" charset="0"/>
              </a:rPr>
              <a:t>autismului</a:t>
            </a:r>
            <a:r>
              <a:rPr lang="ru-RU" altLang="ru-RU" sz="6000" b="1" dirty="0">
                <a:latin typeface="Arial" panose="020B0604020202020204" pitchFamily="34" charset="0"/>
              </a:rPr>
              <a:t> </a:t>
            </a:r>
            <a:r>
              <a:rPr lang="ru-RU" altLang="ru-RU" sz="6000" b="1" dirty="0" err="1">
                <a:latin typeface="Arial" panose="020B0604020202020204" pitchFamily="34" charset="0"/>
              </a:rPr>
              <a:t>pe</a:t>
            </a:r>
            <a:r>
              <a:rPr lang="ru-RU" altLang="ru-RU" sz="6000" b="1" dirty="0">
                <a:latin typeface="Arial" panose="020B0604020202020204" pitchFamily="34" charset="0"/>
              </a:rPr>
              <a:t> </a:t>
            </a:r>
            <a:r>
              <a:rPr lang="ru-RU" altLang="ru-RU" sz="6000" b="1" dirty="0" err="1">
                <a:latin typeface="Arial" panose="020B0604020202020204" pitchFamily="34" charset="0"/>
              </a:rPr>
              <a:t>continente</a:t>
            </a:r>
            <a:endParaRPr lang="ru-RU" altLang="ru-RU" sz="6000" b="1" dirty="0">
              <a:latin typeface="Arial" panose="020B0604020202020204" pitchFamily="34" charset="0"/>
            </a:endParaRPr>
          </a:p>
        </p:txBody>
      </p:sp>
      <p:sp>
        <p:nvSpPr>
          <p:cNvPr id="3" name="Объект 2"/>
          <p:cNvSpPr>
            <a:spLocks noGrp="1"/>
          </p:cNvSpPr>
          <p:nvPr>
            <p:ph idx="1"/>
          </p:nvPr>
        </p:nvSpPr>
        <p:spPr>
          <a:xfrm>
            <a:off x="457200" y="1181100"/>
            <a:ext cx="17602200" cy="8572500"/>
          </a:xfrm>
        </p:spPr>
        <p:txBody>
          <a:bodyPr>
            <a:normAutofit/>
          </a:bodyPr>
          <a:lstStyle/>
          <a:p>
            <a:pPr marL="0" indent="0">
              <a:buNone/>
            </a:pPr>
            <a:endParaRPr lang="ro-MD" sz="4800" dirty="0"/>
          </a:p>
          <a:p>
            <a:pPr marL="0" indent="0">
              <a:buNone/>
            </a:pPr>
            <a:endParaRPr lang="ro-MD" sz="4800" dirty="0"/>
          </a:p>
        </p:txBody>
      </p:sp>
      <p:graphicFrame>
        <p:nvGraphicFramePr>
          <p:cNvPr id="4" name="Таблица 3"/>
          <p:cNvGraphicFramePr>
            <a:graphicFrameLocks noGrp="1"/>
          </p:cNvGraphicFramePr>
          <p:nvPr>
            <p:extLst>
              <p:ext uri="{D42A27DB-BD31-4B8C-83A1-F6EECF244321}">
                <p14:modId xmlns:p14="http://schemas.microsoft.com/office/powerpoint/2010/main" val="3262374591"/>
              </p:ext>
            </p:extLst>
          </p:nvPr>
        </p:nvGraphicFramePr>
        <p:xfrm>
          <a:off x="817904" y="1451769"/>
          <a:ext cx="17098962" cy="8851188"/>
        </p:xfrm>
        <a:graphic>
          <a:graphicData uri="http://schemas.openxmlformats.org/drawingml/2006/table">
            <a:tbl>
              <a:tblPr/>
              <a:tblGrid>
                <a:gridCol w="5699654">
                  <a:extLst>
                    <a:ext uri="{9D8B030D-6E8A-4147-A177-3AD203B41FA5}">
                      <a16:colId xmlns:a16="http://schemas.microsoft.com/office/drawing/2014/main" val="2455562101"/>
                    </a:ext>
                  </a:extLst>
                </a:gridCol>
                <a:gridCol w="5699654">
                  <a:extLst>
                    <a:ext uri="{9D8B030D-6E8A-4147-A177-3AD203B41FA5}">
                      <a16:colId xmlns:a16="http://schemas.microsoft.com/office/drawing/2014/main" val="1182999309"/>
                    </a:ext>
                  </a:extLst>
                </a:gridCol>
                <a:gridCol w="5699654">
                  <a:extLst>
                    <a:ext uri="{9D8B030D-6E8A-4147-A177-3AD203B41FA5}">
                      <a16:colId xmlns:a16="http://schemas.microsoft.com/office/drawing/2014/main" val="855434114"/>
                    </a:ext>
                  </a:extLst>
                </a:gridCol>
              </a:tblGrid>
              <a:tr h="641839">
                <a:tc>
                  <a:txBody>
                    <a:bodyPr/>
                    <a:lstStyle/>
                    <a:p>
                      <a:r>
                        <a:rPr lang="ro-MD" sz="1700"/>
                        <a:t>Continent</a:t>
                      </a:r>
                    </a:p>
                  </a:txBody>
                  <a:tcPr marL="87038" marR="87038" marT="43519" marB="43519" anchor="ctr">
                    <a:lnL>
                      <a:noFill/>
                    </a:lnL>
                    <a:lnR>
                      <a:noFill/>
                    </a:lnR>
                    <a:lnT>
                      <a:noFill/>
                    </a:lnT>
                    <a:lnB>
                      <a:noFill/>
                    </a:lnB>
                  </a:tcPr>
                </a:tc>
                <a:tc>
                  <a:txBody>
                    <a:bodyPr/>
                    <a:lstStyle/>
                    <a:p>
                      <a:r>
                        <a:rPr lang="ro-MD" sz="1700"/>
                        <a:t>Prevalență estimată</a:t>
                      </a:r>
                    </a:p>
                  </a:txBody>
                  <a:tcPr marL="87038" marR="87038" marT="43519" marB="43519" anchor="ctr">
                    <a:lnL>
                      <a:noFill/>
                    </a:lnL>
                    <a:lnR>
                      <a:noFill/>
                    </a:lnR>
                    <a:lnT>
                      <a:noFill/>
                    </a:lnT>
                    <a:lnB>
                      <a:noFill/>
                    </a:lnB>
                  </a:tcPr>
                </a:tc>
                <a:tc>
                  <a:txBody>
                    <a:bodyPr/>
                    <a:lstStyle/>
                    <a:p>
                      <a:r>
                        <a:rPr lang="ro-MD" sz="1700"/>
                        <a:t>Observații</a:t>
                      </a:r>
                    </a:p>
                  </a:txBody>
                  <a:tcPr marL="87038" marR="87038" marT="43519" marB="43519" anchor="ctr">
                    <a:lnL>
                      <a:noFill/>
                    </a:lnL>
                    <a:lnR>
                      <a:noFill/>
                    </a:lnR>
                    <a:lnT>
                      <a:noFill/>
                    </a:lnT>
                    <a:lnB>
                      <a:noFill/>
                    </a:lnB>
                  </a:tcPr>
                </a:tc>
                <a:extLst>
                  <a:ext uri="{0D108BD9-81ED-4DB2-BD59-A6C34878D82A}">
                    <a16:rowId xmlns:a16="http://schemas.microsoft.com/office/drawing/2014/main" val="3591715426"/>
                  </a:ext>
                </a:extLst>
              </a:tr>
              <a:tr h="1604596">
                <a:tc>
                  <a:txBody>
                    <a:bodyPr/>
                    <a:lstStyle/>
                    <a:p>
                      <a:r>
                        <a:rPr lang="ro-MD" sz="3600" b="1" dirty="0"/>
                        <a:t>America de Nord</a:t>
                      </a:r>
                      <a:endParaRPr lang="ro-MD" sz="3600" dirty="0"/>
                    </a:p>
                  </a:txBody>
                  <a:tcPr marL="87038" marR="87038" marT="43519" marB="43519" anchor="ctr">
                    <a:lnL>
                      <a:noFill/>
                    </a:lnL>
                    <a:lnR>
                      <a:noFill/>
                    </a:lnR>
                    <a:lnT>
                      <a:noFill/>
                    </a:lnT>
                    <a:lnB>
                      <a:noFill/>
                    </a:lnB>
                  </a:tcPr>
                </a:tc>
                <a:tc>
                  <a:txBody>
                    <a:bodyPr/>
                    <a:lstStyle/>
                    <a:p>
                      <a:r>
                        <a:rPr lang="ru-RU" sz="3600"/>
                        <a:t>1–3%</a:t>
                      </a:r>
                    </a:p>
                  </a:txBody>
                  <a:tcPr marL="87038" marR="87038" marT="43519" marB="43519" anchor="ctr">
                    <a:lnL>
                      <a:noFill/>
                    </a:lnL>
                    <a:lnR>
                      <a:noFill/>
                    </a:lnR>
                    <a:lnT>
                      <a:noFill/>
                    </a:lnT>
                    <a:lnB>
                      <a:noFill/>
                    </a:lnB>
                  </a:tcPr>
                </a:tc>
                <a:tc>
                  <a:txBody>
                    <a:bodyPr/>
                    <a:lstStyle/>
                    <a:p>
                      <a:r>
                        <a:rPr lang="it-IT" sz="3600"/>
                        <a:t>Cele mai ridicate valori datorită diagnosticării avansate</a:t>
                      </a:r>
                    </a:p>
                  </a:txBody>
                  <a:tcPr marL="87038" marR="87038" marT="43519" marB="43519" anchor="ctr">
                    <a:lnL>
                      <a:noFill/>
                    </a:lnL>
                    <a:lnR>
                      <a:noFill/>
                    </a:lnR>
                    <a:lnT>
                      <a:noFill/>
                    </a:lnT>
                    <a:lnB>
                      <a:noFill/>
                    </a:lnB>
                  </a:tcPr>
                </a:tc>
                <a:extLst>
                  <a:ext uri="{0D108BD9-81ED-4DB2-BD59-A6C34878D82A}">
                    <a16:rowId xmlns:a16="http://schemas.microsoft.com/office/drawing/2014/main" val="4214070127"/>
                  </a:ext>
                </a:extLst>
              </a:tr>
              <a:tr h="1604596">
                <a:tc>
                  <a:txBody>
                    <a:bodyPr/>
                    <a:lstStyle/>
                    <a:p>
                      <a:r>
                        <a:rPr lang="ro-MD" sz="3600" b="1" dirty="0"/>
                        <a:t>Europa</a:t>
                      </a:r>
                      <a:endParaRPr lang="ro-MD" sz="3600" dirty="0"/>
                    </a:p>
                  </a:txBody>
                  <a:tcPr marL="87038" marR="87038" marT="43519" marB="43519" anchor="ctr">
                    <a:lnL>
                      <a:noFill/>
                    </a:lnL>
                    <a:lnR>
                      <a:noFill/>
                    </a:lnR>
                    <a:lnT>
                      <a:noFill/>
                    </a:lnT>
                    <a:lnB>
                      <a:noFill/>
                    </a:lnB>
                  </a:tcPr>
                </a:tc>
                <a:tc>
                  <a:txBody>
                    <a:bodyPr/>
                    <a:lstStyle/>
                    <a:p>
                      <a:r>
                        <a:rPr lang="ru-RU" sz="3600"/>
                        <a:t>0,8–2%</a:t>
                      </a:r>
                    </a:p>
                  </a:txBody>
                  <a:tcPr marL="87038" marR="87038" marT="43519" marB="43519" anchor="ctr">
                    <a:lnL>
                      <a:noFill/>
                    </a:lnL>
                    <a:lnR>
                      <a:noFill/>
                    </a:lnR>
                    <a:lnT>
                      <a:noFill/>
                    </a:lnT>
                    <a:lnB>
                      <a:noFill/>
                    </a:lnB>
                  </a:tcPr>
                </a:tc>
                <a:tc>
                  <a:txBody>
                    <a:bodyPr/>
                    <a:lstStyle/>
                    <a:p>
                      <a:r>
                        <a:rPr lang="ro-MD" sz="3600"/>
                        <a:t>Diferențe mari între nord (diagnostic bun) și est (subdiagnostic)</a:t>
                      </a:r>
                    </a:p>
                  </a:txBody>
                  <a:tcPr marL="87038" marR="87038" marT="43519" marB="43519" anchor="ctr">
                    <a:lnL>
                      <a:noFill/>
                    </a:lnL>
                    <a:lnR>
                      <a:noFill/>
                    </a:lnR>
                    <a:lnT>
                      <a:noFill/>
                    </a:lnT>
                    <a:lnB>
                      <a:noFill/>
                    </a:lnB>
                  </a:tcPr>
                </a:tc>
                <a:extLst>
                  <a:ext uri="{0D108BD9-81ED-4DB2-BD59-A6C34878D82A}">
                    <a16:rowId xmlns:a16="http://schemas.microsoft.com/office/drawing/2014/main" val="1757759235"/>
                  </a:ext>
                </a:extLst>
              </a:tr>
              <a:tr h="1123217">
                <a:tc>
                  <a:txBody>
                    <a:bodyPr/>
                    <a:lstStyle/>
                    <a:p>
                      <a:r>
                        <a:rPr lang="ro-MD" sz="3600" b="1" dirty="0"/>
                        <a:t>Asia</a:t>
                      </a:r>
                      <a:endParaRPr lang="ro-MD" sz="3600" dirty="0"/>
                    </a:p>
                  </a:txBody>
                  <a:tcPr marL="87038" marR="87038" marT="43519" marB="43519" anchor="ctr">
                    <a:lnL>
                      <a:noFill/>
                    </a:lnL>
                    <a:lnR>
                      <a:noFill/>
                    </a:lnR>
                    <a:lnT>
                      <a:noFill/>
                    </a:lnT>
                    <a:lnB>
                      <a:noFill/>
                    </a:lnB>
                  </a:tcPr>
                </a:tc>
                <a:tc>
                  <a:txBody>
                    <a:bodyPr/>
                    <a:lstStyle/>
                    <a:p>
                      <a:r>
                        <a:rPr lang="ru-RU" sz="3600" dirty="0"/>
                        <a:t>0,7–2%</a:t>
                      </a:r>
                    </a:p>
                  </a:txBody>
                  <a:tcPr marL="87038" marR="87038" marT="43519" marB="43519" anchor="ctr">
                    <a:lnL>
                      <a:noFill/>
                    </a:lnL>
                    <a:lnR>
                      <a:noFill/>
                    </a:lnR>
                    <a:lnT>
                      <a:noFill/>
                    </a:lnT>
                    <a:lnB>
                      <a:noFill/>
                    </a:lnB>
                  </a:tcPr>
                </a:tc>
                <a:tc>
                  <a:txBody>
                    <a:bodyPr/>
                    <a:lstStyle/>
                    <a:p>
                      <a:r>
                        <a:rPr lang="ro-MD" sz="3600"/>
                        <a:t>Variații majore între țări (ex. Korea vs. Japonia)</a:t>
                      </a:r>
                    </a:p>
                  </a:txBody>
                  <a:tcPr marL="87038" marR="87038" marT="43519" marB="43519" anchor="ctr">
                    <a:lnL>
                      <a:noFill/>
                    </a:lnL>
                    <a:lnR>
                      <a:noFill/>
                    </a:lnR>
                    <a:lnT>
                      <a:noFill/>
                    </a:lnT>
                    <a:lnB>
                      <a:noFill/>
                    </a:lnB>
                  </a:tcPr>
                </a:tc>
                <a:extLst>
                  <a:ext uri="{0D108BD9-81ED-4DB2-BD59-A6C34878D82A}">
                    <a16:rowId xmlns:a16="http://schemas.microsoft.com/office/drawing/2014/main" val="4193383845"/>
                  </a:ext>
                </a:extLst>
              </a:tr>
              <a:tr h="641839">
                <a:tc>
                  <a:txBody>
                    <a:bodyPr/>
                    <a:lstStyle/>
                    <a:p>
                      <a:r>
                        <a:rPr lang="ro-MD" sz="3600" b="1"/>
                        <a:t>Australia &amp; Oceania</a:t>
                      </a:r>
                      <a:endParaRPr lang="ro-MD" sz="3600"/>
                    </a:p>
                  </a:txBody>
                  <a:tcPr marL="87038" marR="87038" marT="43519" marB="43519" anchor="ctr">
                    <a:lnL>
                      <a:noFill/>
                    </a:lnL>
                    <a:lnR>
                      <a:noFill/>
                    </a:lnR>
                    <a:lnT>
                      <a:noFill/>
                    </a:lnT>
                    <a:lnB>
                      <a:noFill/>
                    </a:lnB>
                  </a:tcPr>
                </a:tc>
                <a:tc>
                  <a:txBody>
                    <a:bodyPr/>
                    <a:lstStyle/>
                    <a:p>
                      <a:r>
                        <a:rPr lang="ru-RU" sz="3600" dirty="0"/>
                        <a:t>1–1,4%</a:t>
                      </a:r>
                    </a:p>
                  </a:txBody>
                  <a:tcPr marL="87038" marR="87038" marT="43519" marB="43519" anchor="ctr">
                    <a:lnL>
                      <a:noFill/>
                    </a:lnL>
                    <a:lnR>
                      <a:noFill/>
                    </a:lnR>
                    <a:lnT>
                      <a:noFill/>
                    </a:lnT>
                    <a:lnB>
                      <a:noFill/>
                    </a:lnB>
                  </a:tcPr>
                </a:tc>
                <a:tc>
                  <a:txBody>
                    <a:bodyPr/>
                    <a:lstStyle/>
                    <a:p>
                      <a:r>
                        <a:rPr lang="ro-MD" sz="3600"/>
                        <a:t>Statistică stabilă</a:t>
                      </a:r>
                    </a:p>
                  </a:txBody>
                  <a:tcPr marL="87038" marR="87038" marT="43519" marB="43519" anchor="ctr">
                    <a:lnL>
                      <a:noFill/>
                    </a:lnL>
                    <a:lnR>
                      <a:noFill/>
                    </a:lnR>
                    <a:lnT>
                      <a:noFill/>
                    </a:lnT>
                    <a:lnB>
                      <a:noFill/>
                    </a:lnB>
                  </a:tcPr>
                </a:tc>
                <a:extLst>
                  <a:ext uri="{0D108BD9-81ED-4DB2-BD59-A6C34878D82A}">
                    <a16:rowId xmlns:a16="http://schemas.microsoft.com/office/drawing/2014/main" val="2305747740"/>
                  </a:ext>
                </a:extLst>
              </a:tr>
              <a:tr h="1123217">
                <a:tc>
                  <a:txBody>
                    <a:bodyPr/>
                    <a:lstStyle/>
                    <a:p>
                      <a:r>
                        <a:rPr lang="ro-MD" sz="3600" b="1"/>
                        <a:t>Africa</a:t>
                      </a:r>
                      <a:endParaRPr lang="ro-MD" sz="3600"/>
                    </a:p>
                  </a:txBody>
                  <a:tcPr marL="87038" marR="87038" marT="43519" marB="43519" anchor="ctr">
                    <a:lnL>
                      <a:noFill/>
                    </a:lnL>
                    <a:lnR>
                      <a:noFill/>
                    </a:lnR>
                    <a:lnT>
                      <a:noFill/>
                    </a:lnT>
                    <a:lnB>
                      <a:noFill/>
                    </a:lnB>
                  </a:tcPr>
                </a:tc>
                <a:tc>
                  <a:txBody>
                    <a:bodyPr/>
                    <a:lstStyle/>
                    <a:p>
                      <a:r>
                        <a:rPr lang="ro-MD" sz="3600" dirty="0"/>
                        <a:t>&lt;0,5% raportat</a:t>
                      </a:r>
                    </a:p>
                  </a:txBody>
                  <a:tcPr marL="87038" marR="87038" marT="43519" marB="43519" anchor="ctr">
                    <a:lnL>
                      <a:noFill/>
                    </a:lnL>
                    <a:lnR>
                      <a:noFill/>
                    </a:lnR>
                    <a:lnT>
                      <a:noFill/>
                    </a:lnT>
                    <a:lnB>
                      <a:noFill/>
                    </a:lnB>
                  </a:tcPr>
                </a:tc>
                <a:tc>
                  <a:txBody>
                    <a:bodyPr/>
                    <a:lstStyle/>
                    <a:p>
                      <a:r>
                        <a:rPr lang="ro-MD" sz="3600"/>
                        <a:t>Realitatea este subdiagnostic masiv</a:t>
                      </a:r>
                    </a:p>
                  </a:txBody>
                  <a:tcPr marL="87038" marR="87038" marT="43519" marB="43519" anchor="ctr">
                    <a:lnL>
                      <a:noFill/>
                    </a:lnL>
                    <a:lnR>
                      <a:noFill/>
                    </a:lnR>
                    <a:lnT>
                      <a:noFill/>
                    </a:lnT>
                    <a:lnB>
                      <a:noFill/>
                    </a:lnB>
                  </a:tcPr>
                </a:tc>
                <a:extLst>
                  <a:ext uri="{0D108BD9-81ED-4DB2-BD59-A6C34878D82A}">
                    <a16:rowId xmlns:a16="http://schemas.microsoft.com/office/drawing/2014/main" val="690602527"/>
                  </a:ext>
                </a:extLst>
              </a:tr>
              <a:tr h="1604596">
                <a:tc>
                  <a:txBody>
                    <a:bodyPr/>
                    <a:lstStyle/>
                    <a:p>
                      <a:r>
                        <a:rPr lang="ro-MD" sz="3600" b="1"/>
                        <a:t>America Latină</a:t>
                      </a:r>
                      <a:endParaRPr lang="ro-MD" sz="3600"/>
                    </a:p>
                  </a:txBody>
                  <a:tcPr marL="87038" marR="87038" marT="43519" marB="43519" anchor="ctr">
                    <a:lnL>
                      <a:noFill/>
                    </a:lnL>
                    <a:lnR>
                      <a:noFill/>
                    </a:lnR>
                    <a:lnT>
                      <a:noFill/>
                    </a:lnT>
                    <a:lnB>
                      <a:noFill/>
                    </a:lnB>
                  </a:tcPr>
                </a:tc>
                <a:tc>
                  <a:txBody>
                    <a:bodyPr/>
                    <a:lstStyle/>
                    <a:p>
                      <a:r>
                        <a:rPr lang="ru-RU" sz="3600" dirty="0"/>
                        <a:t>1–1,5%</a:t>
                      </a:r>
                    </a:p>
                  </a:txBody>
                  <a:tcPr marL="87038" marR="87038" marT="43519" marB="43519" anchor="ctr">
                    <a:lnL>
                      <a:noFill/>
                    </a:lnL>
                    <a:lnR>
                      <a:noFill/>
                    </a:lnR>
                    <a:lnT>
                      <a:noFill/>
                    </a:lnT>
                    <a:lnB>
                      <a:noFill/>
                    </a:lnB>
                  </a:tcPr>
                </a:tc>
                <a:tc>
                  <a:txBody>
                    <a:bodyPr/>
                    <a:lstStyle/>
                    <a:p>
                      <a:r>
                        <a:rPr lang="ro-MD" sz="3600" dirty="0"/>
                        <a:t>Creștere anuală constantă datorită programelor noi de screening</a:t>
                      </a:r>
                    </a:p>
                  </a:txBody>
                  <a:tcPr marL="87038" marR="87038" marT="43519" marB="43519" anchor="ctr">
                    <a:lnL>
                      <a:noFill/>
                    </a:lnL>
                    <a:lnR>
                      <a:noFill/>
                    </a:lnR>
                    <a:lnT>
                      <a:noFill/>
                    </a:lnT>
                    <a:lnB>
                      <a:noFill/>
                    </a:lnB>
                  </a:tcPr>
                </a:tc>
                <a:extLst>
                  <a:ext uri="{0D108BD9-81ED-4DB2-BD59-A6C34878D82A}">
                    <a16:rowId xmlns:a16="http://schemas.microsoft.com/office/drawing/2014/main" val="94450410"/>
                  </a:ext>
                </a:extLst>
              </a:tr>
            </a:tbl>
          </a:graphicData>
        </a:graphic>
      </p:graphicFrame>
    </p:spTree>
    <p:extLst>
      <p:ext uri="{BB962C8B-B14F-4D97-AF65-F5344CB8AC3E}">
        <p14:creationId xmlns:p14="http://schemas.microsoft.com/office/powerpoint/2010/main" val="312561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b="1" dirty="0"/>
              <a:t>Prevalența autismului în lume versus Republica Moldova – Analiză comparativă</a:t>
            </a:r>
            <a:endParaRPr lang="ru-RU" b="1" dirty="0"/>
          </a:p>
        </p:txBody>
      </p:sp>
      <p:sp>
        <p:nvSpPr>
          <p:cNvPr id="3" name="Объект 2"/>
          <p:cNvSpPr>
            <a:spLocks noGrp="1"/>
          </p:cNvSpPr>
          <p:nvPr>
            <p:ph idx="1"/>
          </p:nvPr>
        </p:nvSpPr>
        <p:spPr>
          <a:xfrm>
            <a:off x="457200" y="1600200"/>
            <a:ext cx="17602200" cy="8572500"/>
          </a:xfrm>
        </p:spPr>
        <p:txBody>
          <a:bodyPr>
            <a:normAutofit fontScale="85000" lnSpcReduction="20000"/>
          </a:bodyPr>
          <a:lstStyle/>
          <a:p>
            <a:pPr marL="0" indent="0">
              <a:buNone/>
            </a:pPr>
            <a:r>
              <a:rPr lang="ro-MD" sz="4800" dirty="0"/>
              <a:t>2012-144 copii </a:t>
            </a:r>
          </a:p>
          <a:p>
            <a:pPr marL="0" indent="0">
              <a:buNone/>
            </a:pPr>
            <a:r>
              <a:rPr lang="ro-MD" sz="4800" dirty="0"/>
              <a:t>2014-191 copii </a:t>
            </a:r>
          </a:p>
          <a:p>
            <a:pPr marL="0" indent="0">
              <a:buNone/>
            </a:pPr>
            <a:r>
              <a:rPr lang="ro-MD" sz="4800" dirty="0"/>
              <a:t>2015-277 copii </a:t>
            </a:r>
          </a:p>
          <a:p>
            <a:pPr marL="0" indent="0">
              <a:buNone/>
            </a:pPr>
            <a:r>
              <a:rPr lang="ro-MD" sz="4800" dirty="0"/>
              <a:t>2016-317 copii </a:t>
            </a:r>
          </a:p>
          <a:p>
            <a:pPr marL="0" indent="0">
              <a:buNone/>
            </a:pPr>
            <a:r>
              <a:rPr lang="ro-MD" sz="4800" dirty="0"/>
              <a:t>2017-366 copii </a:t>
            </a:r>
          </a:p>
          <a:p>
            <a:pPr marL="0" indent="0">
              <a:buNone/>
            </a:pPr>
            <a:r>
              <a:rPr lang="ro-MD" sz="4800" dirty="0"/>
              <a:t>2018-460 copii</a:t>
            </a:r>
          </a:p>
          <a:p>
            <a:pPr marL="0" indent="0">
              <a:buNone/>
            </a:pPr>
            <a:r>
              <a:rPr lang="ro-MD" sz="4800" dirty="0"/>
              <a:t> 2019-663 copii </a:t>
            </a:r>
          </a:p>
          <a:p>
            <a:pPr marL="0" indent="0">
              <a:buNone/>
            </a:pPr>
            <a:r>
              <a:rPr lang="ro-MD" sz="4800" dirty="0"/>
              <a:t>2020 - În R. Moldova, 757 de persoane, între care 644 de copii suferă de autism </a:t>
            </a:r>
          </a:p>
          <a:p>
            <a:pPr marL="0" indent="0">
              <a:buNone/>
            </a:pPr>
            <a:r>
              <a:rPr lang="ro-MD" sz="4800" dirty="0"/>
              <a:t>2021 - se aflau 871 de persoane diagnosticate cu autism </a:t>
            </a:r>
          </a:p>
          <a:p>
            <a:pPr marL="0" indent="0">
              <a:buNone/>
            </a:pPr>
            <a:r>
              <a:rPr lang="ro-MD" sz="4800" dirty="0"/>
              <a:t>2022 - sub supravegherea medicilor erau 941 de persoane cu TSA, dintre care 859 – copii, </a:t>
            </a:r>
          </a:p>
          <a:p>
            <a:pPr marL="0" indent="0">
              <a:buNone/>
            </a:pPr>
            <a:r>
              <a:rPr lang="ro-MD" sz="4800" dirty="0"/>
              <a:t>2023 - în Republica Moldova sunt diagnosticate cu autism 1 310 persoane, dintre care 1280 sunt copi</a:t>
            </a:r>
            <a:endParaRPr lang="ru-RU" sz="4800" dirty="0"/>
          </a:p>
        </p:txBody>
      </p:sp>
    </p:spTree>
    <p:extLst>
      <p:ext uri="{BB962C8B-B14F-4D97-AF65-F5344CB8AC3E}">
        <p14:creationId xmlns:p14="http://schemas.microsoft.com/office/powerpoint/2010/main" val="243809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sp>
        <p:nvSpPr>
          <p:cNvPr id="12" name="TextBox 12"/>
          <p:cNvSpPr txBox="1"/>
          <p:nvPr/>
        </p:nvSpPr>
        <p:spPr>
          <a:xfrm>
            <a:off x="1371600" y="723900"/>
            <a:ext cx="15773400" cy="1974056"/>
          </a:xfrm>
          <a:prstGeom prst="rect">
            <a:avLst/>
          </a:prstGeom>
        </p:spPr>
        <p:txBody>
          <a:bodyPr lIns="0" tIns="0" rIns="0" bIns="0" rtlCol="0" anchor="ctr"/>
          <a:lstStyle/>
          <a:p>
            <a:pPr marL="0" marR="0" lvl="0" indent="0" algn="ctr" defTabSz="914400" rtl="0" eaLnBrk="1" fontAlgn="auto" latinLnBrk="0" hangingPunct="1">
              <a:lnSpc>
                <a:spcPts val="6144"/>
              </a:lnSpc>
              <a:spcBef>
                <a:spcPts val="0"/>
              </a:spcBef>
              <a:spcAft>
                <a:spcPts val="0"/>
              </a:spcAft>
              <a:buClrTx/>
              <a:buSzTx/>
              <a:buFontTx/>
              <a:buNone/>
              <a:tabLst/>
              <a:defRPr/>
            </a:pPr>
            <a:r>
              <a:rPr kumimoji="0" lang="ro-MD" sz="6600" b="1" i="0" u="none" strike="noStrike" kern="1200" cap="none" spc="0" normalizeH="0" baseline="0" noProof="0" dirty="0">
                <a:ln>
                  <a:noFill/>
                </a:ln>
                <a:effectLst/>
                <a:uLnTx/>
                <a:uFillTx/>
                <a:latin typeface="Calibri"/>
              </a:rPr>
              <a:t>Ce este AUTISMUL (TSA)?</a:t>
            </a:r>
            <a:endParaRPr kumimoji="0" lang="en-US" sz="6400" b="1" i="0" u="none" strike="noStrike" kern="1200" cap="none" spc="0" normalizeH="0" baseline="0" noProof="0" dirty="0">
              <a:ln>
                <a:noFill/>
              </a:ln>
              <a:effectLst/>
              <a:uLnTx/>
              <a:uFillTx/>
              <a:latin typeface="Calibri (MS) Bold"/>
              <a:ea typeface="Calibri (MS) Bold"/>
              <a:cs typeface="Calibri (MS) Bold"/>
              <a:sym typeface="Calibri (MS) Bold"/>
            </a:endParaRPr>
          </a:p>
        </p:txBody>
      </p:sp>
      <p:sp>
        <p:nvSpPr>
          <p:cNvPr id="17" name="Подзаголовок 16"/>
          <p:cNvSpPr>
            <a:spLocks noGrp="1"/>
          </p:cNvSpPr>
          <p:nvPr>
            <p:ph type="subTitle" idx="1"/>
          </p:nvPr>
        </p:nvSpPr>
        <p:spPr>
          <a:xfrm>
            <a:off x="1371600" y="2171700"/>
            <a:ext cx="15659100" cy="7346950"/>
          </a:xfrm>
        </p:spPr>
        <p:txBody>
          <a:bodyPr>
            <a:normAutofit/>
          </a:bodyPr>
          <a:lstStyle/>
          <a:p>
            <a:r>
              <a:rPr lang="ro-MD" sz="4400" dirty="0">
                <a:solidFill>
                  <a:schemeClr val="tx1"/>
                </a:solidFill>
              </a:rPr>
              <a:t>Conform </a:t>
            </a:r>
            <a:r>
              <a:rPr lang="ro-MD" sz="4400" b="1" dirty="0">
                <a:solidFill>
                  <a:schemeClr val="tx1"/>
                </a:solidFill>
              </a:rPr>
              <a:t>DSM-5 (Manualul de Diagnostic și Statistică a Tulburărilor Mintale, ediția a 5-a)</a:t>
            </a:r>
            <a:r>
              <a:rPr lang="ro-MD" sz="4400" dirty="0">
                <a:solidFill>
                  <a:schemeClr val="tx1"/>
                </a:solidFill>
              </a:rPr>
              <a:t>, publicat de </a:t>
            </a:r>
            <a:r>
              <a:rPr lang="ro-MD" sz="4400" b="1" dirty="0">
                <a:solidFill>
                  <a:schemeClr val="tx1"/>
                </a:solidFill>
              </a:rPr>
              <a:t>American Psychiatric Association (APA, 2013)</a:t>
            </a:r>
            <a:r>
              <a:rPr lang="ro-MD" sz="4400" dirty="0">
                <a:solidFill>
                  <a:schemeClr val="tx1"/>
                </a:solidFill>
              </a:rPr>
              <a:t>,</a:t>
            </a:r>
          </a:p>
          <a:p>
            <a:r>
              <a:rPr lang="ru-RU" sz="4400" dirty="0">
                <a:solidFill>
                  <a:schemeClr val="tx1"/>
                </a:solidFill>
              </a:rPr>
              <a:t> </a:t>
            </a:r>
            <a:r>
              <a:rPr lang="ro-MD" sz="4400" b="1" dirty="0">
                <a:solidFill>
                  <a:schemeClr val="tx1"/>
                </a:solidFill>
              </a:rPr>
              <a:t>Tulburarea din Spectrul Autist (TSA)</a:t>
            </a:r>
            <a:r>
              <a:rPr lang="ro-MD" sz="4400" dirty="0">
                <a:solidFill>
                  <a:schemeClr val="tx1"/>
                </a:solidFill>
              </a:rPr>
              <a:t> este o </a:t>
            </a:r>
            <a:r>
              <a:rPr lang="ro-MD" sz="4400" b="1" dirty="0">
                <a:solidFill>
                  <a:schemeClr val="tx1"/>
                </a:solidFill>
              </a:rPr>
              <a:t>tulburare de neurodezvoltare</a:t>
            </a:r>
            <a:r>
              <a:rPr lang="ro-MD" sz="4400" dirty="0">
                <a:solidFill>
                  <a:schemeClr val="tx1"/>
                </a:solidFill>
              </a:rPr>
              <a:t> caracterizată prin: </a:t>
            </a:r>
          </a:p>
          <a:p>
            <a:r>
              <a:rPr lang="ro-MD" sz="4400" dirty="0">
                <a:solidFill>
                  <a:schemeClr val="tx1"/>
                </a:solidFill>
              </a:rPr>
              <a:t>Definiție generală:„O tulburare caracterizată prin deficite persistente în comunicarea și interacțiunea socială în multiple contexte, asociate cu modele restrictive și repetitive de comportament, interese sau activități.”</a:t>
            </a:r>
          </a:p>
        </p:txBody>
      </p:sp>
    </p:spTree>
    <p:extLst>
      <p:ext uri="{BB962C8B-B14F-4D97-AF65-F5344CB8AC3E}">
        <p14:creationId xmlns:p14="http://schemas.microsoft.com/office/powerpoint/2010/main" val="126034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b="1" u="sng" dirty="0"/>
              <a:t>Situația în Republica Moldova</a:t>
            </a:r>
          </a:p>
          <a:p>
            <a:pPr marL="0" indent="0">
              <a:buNone/>
            </a:pPr>
            <a:r>
              <a:rPr lang="ro-MD" sz="4800" dirty="0"/>
              <a:t>Comparativ cu statele occidentale, Republica Moldova prezintă o </a:t>
            </a:r>
            <a:r>
              <a:rPr lang="ro-MD" sz="4800" b="1" dirty="0"/>
              <a:t>prevalență aparent extrem de mică</a:t>
            </a:r>
            <a:r>
              <a:rPr lang="ro-MD" sz="4800" dirty="0"/>
              <a:t>, dar această cifră nu reflectă realitatea epidemiologică, ci limitele sistemului de diagnostic.</a:t>
            </a:r>
          </a:p>
          <a:p>
            <a:pPr marL="0" indent="0">
              <a:buNone/>
            </a:pPr>
            <a:r>
              <a:rPr lang="ro-MD" sz="4800" b="1" dirty="0"/>
              <a:t> </a:t>
            </a:r>
            <a:r>
              <a:rPr lang="ro-MD" sz="4800" b="1" u="sng" dirty="0"/>
              <a:t>Date oficiale existente</a:t>
            </a:r>
          </a:p>
          <a:p>
            <a:pPr marL="0" indent="0">
              <a:buNone/>
            </a:pPr>
            <a:r>
              <a:rPr lang="ro-MD" sz="4800" dirty="0"/>
              <a:t>În anul </a:t>
            </a:r>
            <a:r>
              <a:rPr lang="ro-MD" sz="4800" b="1" dirty="0"/>
              <a:t>2023</a:t>
            </a:r>
            <a:r>
              <a:rPr lang="ro-MD" sz="4800" dirty="0"/>
              <a:t> sunt înregistrate </a:t>
            </a:r>
            <a:r>
              <a:rPr lang="ro-MD" sz="4800" b="1" dirty="0"/>
              <a:t>1338 persoane cu TSA</a:t>
            </a:r>
            <a:r>
              <a:rPr lang="ro-MD" sz="4800" dirty="0"/>
              <a:t> în Republica Moldova.</a:t>
            </a:r>
          </a:p>
          <a:p>
            <a:pPr marL="0" indent="0">
              <a:buNone/>
            </a:pPr>
            <a:r>
              <a:rPr lang="ro-MD" sz="4800" dirty="0"/>
              <a:t>În 2018, datele AO SOS Autism indicau aproximativ </a:t>
            </a:r>
            <a:r>
              <a:rPr lang="ro-MD" sz="4800" b="1" dirty="0"/>
              <a:t>1400 de copii</a:t>
            </a:r>
            <a:r>
              <a:rPr lang="ro-MD" sz="4800" dirty="0"/>
              <a:t> diagnosticați.</a:t>
            </a:r>
          </a:p>
          <a:p>
            <a:pPr marL="0" indent="0">
              <a:buNone/>
            </a:pPr>
            <a:r>
              <a:rPr lang="ro-MD" sz="4800" dirty="0"/>
              <a:t>Aceste cifre sunt net inferioare oricăror estimări internaționale.</a:t>
            </a:r>
          </a:p>
          <a:p>
            <a:pPr marL="0" indent="0">
              <a:buNone/>
            </a:pPr>
            <a:r>
              <a:rPr lang="ro-MD" sz="4800" b="1" u="sng" dirty="0"/>
              <a:t>Raportul fete/băieți</a:t>
            </a:r>
          </a:p>
          <a:p>
            <a:pPr marL="0" indent="0">
              <a:buNone/>
            </a:pPr>
            <a:r>
              <a:rPr lang="ro-MD" sz="4800" dirty="0"/>
              <a:t>La fel ca în alte țări, autismul este raportat mai des la băieți.</a:t>
            </a:r>
          </a:p>
          <a:p>
            <a:pPr marL="0" indent="0">
              <a:buNone/>
            </a:pPr>
            <a:r>
              <a:rPr lang="ro-MD" sz="4800" dirty="0"/>
              <a:t>Raportul este de </a:t>
            </a:r>
            <a:r>
              <a:rPr lang="ro-MD" sz="4800" b="1" dirty="0"/>
              <a:t>1 fată la 4 băieți</a:t>
            </a:r>
            <a:r>
              <a:rPr lang="ro-MD" sz="4800" dirty="0"/>
              <a:t>, identic cu datele internaționale.</a:t>
            </a:r>
          </a:p>
          <a:p>
            <a:pPr marL="0" indent="0">
              <a:buNone/>
            </a:pPr>
            <a:endParaRPr lang="ro-MD" sz="4800" dirty="0"/>
          </a:p>
          <a:p>
            <a:pPr marL="0" indent="0">
              <a:buNone/>
            </a:pPr>
            <a:endParaRPr lang="ro-MD" sz="4800" dirty="0"/>
          </a:p>
          <a:p>
            <a:pPr marL="0" indent="0">
              <a:buNone/>
            </a:pPr>
            <a:endParaRPr lang="ro-MD" sz="4800" dirty="0"/>
          </a:p>
        </p:txBody>
      </p:sp>
    </p:spTree>
    <p:extLst>
      <p:ext uri="{BB962C8B-B14F-4D97-AF65-F5344CB8AC3E}">
        <p14:creationId xmlns:p14="http://schemas.microsoft.com/office/powerpoint/2010/main" val="193895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a:bodyPr>
          <a:lstStyle/>
          <a:p>
            <a:pPr marL="0" indent="0">
              <a:buNone/>
            </a:pPr>
            <a:r>
              <a:rPr lang="ro-MD" sz="4800" b="1" u="sng" dirty="0"/>
              <a:t>Diferențele majore între Moldova și restul lumii – interpretare</a:t>
            </a:r>
          </a:p>
          <a:p>
            <a:pPr marL="0" indent="0">
              <a:buNone/>
            </a:pPr>
            <a:r>
              <a:rPr lang="ro-MD" sz="4800" b="1" dirty="0"/>
              <a:t>-</a:t>
            </a:r>
            <a:r>
              <a:rPr lang="ro-MD" sz="4800" b="1" u="sng" dirty="0"/>
              <a:t>Nivelul de diagnostic</a:t>
            </a:r>
          </a:p>
          <a:p>
            <a:pPr marL="0" indent="0">
              <a:buNone/>
            </a:pPr>
            <a:r>
              <a:rPr lang="ro-MD" sz="4800" dirty="0"/>
              <a:t>În țările dezvoltate, prevalența medie este între </a:t>
            </a:r>
            <a:r>
              <a:rPr lang="ro-MD" sz="4800" b="1" dirty="0"/>
              <a:t>1–2%</a:t>
            </a:r>
            <a:r>
              <a:rPr lang="ro-MD" sz="4800" dirty="0"/>
              <a:t>.</a:t>
            </a:r>
          </a:p>
          <a:p>
            <a:pPr marL="0" indent="0">
              <a:buNone/>
            </a:pPr>
            <a:r>
              <a:rPr lang="ro-MD" sz="4800" dirty="0"/>
              <a:t>Dacă aplicăm aceeași rată la populația Moldovei (circa 2,5 milioane), ar însemna că </a:t>
            </a:r>
            <a:r>
              <a:rPr lang="ro-MD" sz="4800" b="1" dirty="0"/>
              <a:t>aproximativ 25.000 – 50.000 de persoane</a:t>
            </a:r>
            <a:r>
              <a:rPr lang="ro-MD" sz="4800" dirty="0"/>
              <a:t> ar putea fi autiste.</a:t>
            </a:r>
          </a:p>
          <a:p>
            <a:pPr marL="0" indent="0">
              <a:buNone/>
            </a:pPr>
            <a:r>
              <a:rPr lang="ro-MD" sz="4800" dirty="0"/>
              <a:t>Diferența dintre cifra estimată (până la 50.000) și cea înregistrată (1.338) indică </a:t>
            </a:r>
            <a:r>
              <a:rPr lang="ro-MD" sz="4800" b="1" dirty="0"/>
              <a:t>subdiagnostic masiv</a:t>
            </a:r>
            <a:r>
              <a:rPr lang="ro-MD" sz="4800" dirty="0"/>
              <a:t>.</a:t>
            </a:r>
          </a:p>
          <a:p>
            <a:pPr marL="0" indent="0">
              <a:buNone/>
            </a:pPr>
            <a:r>
              <a:rPr lang="ro-MD" sz="4800" b="1" u="sng" dirty="0"/>
              <a:t>Acces la servicii specializate</a:t>
            </a:r>
          </a:p>
          <a:p>
            <a:pPr marL="0" indent="0">
              <a:buNone/>
            </a:pPr>
            <a:r>
              <a:rPr lang="ro-MD" sz="4800" dirty="0"/>
              <a:t>Moldova are un număr foarte mic de centre de evaluare, fără serviciu național de screening ( 2).</a:t>
            </a:r>
          </a:p>
          <a:p>
            <a:pPr marL="0" indent="0">
              <a:buNone/>
            </a:pPr>
            <a:r>
              <a:rPr lang="ro-MD" sz="4800" dirty="0"/>
              <a:t>Multe familii nu ajung niciodată la specialist sau diagnosticul este pus târziu.</a:t>
            </a:r>
          </a:p>
          <a:p>
            <a:pPr marL="0" indent="0">
              <a:buNone/>
            </a:pPr>
            <a:endParaRPr lang="ro-MD" sz="4800" dirty="0"/>
          </a:p>
          <a:p>
            <a:pPr marL="0" indent="0">
              <a:buNone/>
            </a:pPr>
            <a:endParaRPr lang="ro-MD" sz="4800" dirty="0"/>
          </a:p>
        </p:txBody>
      </p:sp>
    </p:spTree>
    <p:extLst>
      <p:ext uri="{BB962C8B-B14F-4D97-AF65-F5344CB8AC3E}">
        <p14:creationId xmlns:p14="http://schemas.microsoft.com/office/powerpoint/2010/main" val="79834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Prevalența autismului în lume versus Republica Moldova – Analiză comparativă</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b="1" u="sng" dirty="0"/>
              <a:t>Prevalență reală versus prevalență raportată</a:t>
            </a:r>
          </a:p>
          <a:p>
            <a:pPr marL="0" indent="0">
              <a:buNone/>
            </a:pPr>
            <a:r>
              <a:rPr lang="ro-MD" sz="4800" b="1" dirty="0"/>
              <a:t>La nivel global:</a:t>
            </a:r>
            <a:r>
              <a:rPr lang="ro-MD" sz="4800" dirty="0"/>
              <a:t>  Prevalența se situează între </a:t>
            </a:r>
            <a:r>
              <a:rPr lang="ro-MD" sz="4800" b="1" dirty="0"/>
              <a:t>1% și 4 %</a:t>
            </a:r>
            <a:r>
              <a:rPr lang="ro-MD" sz="4800" dirty="0"/>
              <a:t>, cu valori mai mari în țările cu diagnostic avansat.</a:t>
            </a:r>
          </a:p>
          <a:p>
            <a:pPr marL="0" indent="0">
              <a:buNone/>
            </a:pPr>
            <a:r>
              <a:rPr lang="ro-MD" sz="4800" b="1" u="sng" dirty="0"/>
              <a:t>În Republica Moldova</a:t>
            </a:r>
            <a:r>
              <a:rPr lang="ro-MD" sz="4800" dirty="0"/>
              <a:t>Datele oficiale (1.338 persoane) nu reflectă prevalența reală.</a:t>
            </a:r>
          </a:p>
          <a:p>
            <a:pPr marL="0" indent="0">
              <a:buNone/>
            </a:pPr>
            <a:r>
              <a:rPr lang="ro-MD" sz="4800" dirty="0"/>
              <a:t>Moldova se află cu 10–20 ani în urmă la capitolul diagnosticare precoce.</a:t>
            </a:r>
          </a:p>
          <a:p>
            <a:pPr marL="0" indent="0">
              <a:buNone/>
            </a:pPr>
            <a:r>
              <a:rPr lang="ro-MD" sz="4800" dirty="0"/>
              <a:t>Estimarea realistă, conform proporțiilor OMS, ar trebui să fie de </a:t>
            </a:r>
            <a:r>
              <a:rPr lang="ro-MD" sz="4800" b="1" dirty="0"/>
              <a:t>cel puțin 20.000 – 25.000 de persoane cu autism</a:t>
            </a:r>
            <a:r>
              <a:rPr lang="ro-MD" sz="4800" dirty="0"/>
              <a:t>.</a:t>
            </a:r>
          </a:p>
        </p:txBody>
      </p:sp>
    </p:spTree>
    <p:extLst>
      <p:ext uri="{BB962C8B-B14F-4D97-AF65-F5344CB8AC3E}">
        <p14:creationId xmlns:p14="http://schemas.microsoft.com/office/powerpoint/2010/main" val="80329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Analiză comparativă: de ce diferă prevalența între țări?</a:t>
            </a:r>
          </a:p>
        </p:txBody>
      </p:sp>
      <p:sp>
        <p:nvSpPr>
          <p:cNvPr id="3" name="Объект 2"/>
          <p:cNvSpPr>
            <a:spLocks noGrp="1"/>
          </p:cNvSpPr>
          <p:nvPr>
            <p:ph idx="1"/>
          </p:nvPr>
        </p:nvSpPr>
        <p:spPr>
          <a:xfrm>
            <a:off x="457200" y="1600200"/>
            <a:ext cx="17602200" cy="8572500"/>
          </a:xfrm>
        </p:spPr>
        <p:txBody>
          <a:bodyPr>
            <a:normAutofit fontScale="85000" lnSpcReduction="20000"/>
          </a:bodyPr>
          <a:lstStyle/>
          <a:p>
            <a:pPr marL="0" indent="0">
              <a:buNone/>
            </a:pPr>
            <a:r>
              <a:rPr lang="ro-MD" sz="4800" b="1" u="sng" dirty="0"/>
              <a:t>Țări cu prevalențe foarte mari (ex. SUA, Korea)</a:t>
            </a:r>
          </a:p>
          <a:p>
            <a:pPr marL="0" indent="0">
              <a:buNone/>
            </a:pPr>
            <a:r>
              <a:rPr lang="ro-MD" sz="4800" dirty="0"/>
              <a:t>- sisteme de diagnostic foarte dezvoltate,</a:t>
            </a:r>
          </a:p>
          <a:p>
            <a:pPr marL="0" indent="0">
              <a:buNone/>
            </a:pPr>
            <a:r>
              <a:rPr lang="ro-MD" sz="4800" dirty="0"/>
              <a:t>- identificare precoce,</a:t>
            </a:r>
          </a:p>
          <a:p>
            <a:pPr marL="0" indent="0">
              <a:buNone/>
            </a:pPr>
            <a:r>
              <a:rPr lang="ro-MD" sz="4800" dirty="0"/>
              <a:t>- cultură medicală orientată spre evaluare,</a:t>
            </a:r>
          </a:p>
          <a:p>
            <a:pPr marL="0" indent="0">
              <a:buNone/>
            </a:pPr>
            <a:r>
              <a:rPr lang="ro-MD" sz="4800" dirty="0"/>
              <a:t>- raportare sistematică.</a:t>
            </a:r>
          </a:p>
          <a:p>
            <a:pPr marL="0" indent="0">
              <a:buNone/>
            </a:pPr>
            <a:r>
              <a:rPr lang="ro-MD" sz="4800" b="1" u="sng" dirty="0"/>
              <a:t>Țări cu prevalențe medii (ex. Canada, Australia, Scandinavia)</a:t>
            </a:r>
          </a:p>
          <a:p>
            <a:pPr marL="0" indent="0">
              <a:buNone/>
            </a:pPr>
            <a:r>
              <a:rPr lang="ro-MD" sz="4800" dirty="0"/>
              <a:t>- diagnostic consistent,</a:t>
            </a:r>
          </a:p>
          <a:p>
            <a:pPr marL="0" indent="0">
              <a:buNone/>
            </a:pPr>
            <a:r>
              <a:rPr lang="ro-MD" sz="4800" dirty="0"/>
              <a:t>- politici bine definite,</a:t>
            </a:r>
          </a:p>
          <a:p>
            <a:pPr>
              <a:buFontTx/>
              <a:buChar char="-"/>
            </a:pPr>
            <a:r>
              <a:rPr lang="ro-MD" sz="4800" dirty="0"/>
              <a:t>rețele puternice de suport.</a:t>
            </a:r>
          </a:p>
          <a:p>
            <a:pPr marL="0" indent="0">
              <a:buNone/>
            </a:pPr>
            <a:r>
              <a:rPr lang="ro-MD" sz="4800" b="1" u="sng" dirty="0"/>
              <a:t>Țări cu prevalențe reduse (ex. Belgia, Europa de Est, Africa)</a:t>
            </a:r>
          </a:p>
          <a:p>
            <a:pPr marL="0" indent="0">
              <a:buNone/>
            </a:pPr>
            <a:r>
              <a:rPr lang="ro-MD" sz="4800" dirty="0"/>
              <a:t>- nu reflectă realitatea epidemiologică,</a:t>
            </a:r>
          </a:p>
          <a:p>
            <a:pPr marL="0" indent="0">
              <a:buNone/>
            </a:pPr>
            <a:r>
              <a:rPr lang="ro-MD" sz="4800" dirty="0"/>
              <a:t>- subdiagnostic din motive culturale sau lipsă de specialiști,</a:t>
            </a:r>
          </a:p>
          <a:p>
            <a:pPr marL="0" indent="0">
              <a:buNone/>
            </a:pPr>
            <a:r>
              <a:rPr lang="ro-MD" sz="4800" dirty="0"/>
              <a:t>- acces limitat la evaluări și servicii.</a:t>
            </a:r>
          </a:p>
        </p:txBody>
      </p:sp>
    </p:spTree>
    <p:extLst>
      <p:ext uri="{BB962C8B-B14F-4D97-AF65-F5344CB8AC3E}">
        <p14:creationId xmlns:p14="http://schemas.microsoft.com/office/powerpoint/2010/main" val="358588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Abilități asociate autismului:</a:t>
            </a:r>
            <a:endParaRPr lang="ru-RU" sz="6000" b="1" dirty="0"/>
          </a:p>
        </p:txBody>
      </p:sp>
      <p:sp>
        <p:nvSpPr>
          <p:cNvPr id="3" name="Объект 2"/>
          <p:cNvSpPr>
            <a:spLocks noGrp="1"/>
          </p:cNvSpPr>
          <p:nvPr>
            <p:ph idx="1"/>
          </p:nvPr>
        </p:nvSpPr>
        <p:spPr>
          <a:xfrm>
            <a:off x="457200" y="1600200"/>
            <a:ext cx="17602200" cy="8572500"/>
          </a:xfrm>
        </p:spPr>
        <p:txBody>
          <a:bodyPr>
            <a:normAutofit fontScale="85000" lnSpcReduction="10000"/>
          </a:bodyPr>
          <a:lstStyle/>
          <a:p>
            <a:pPr marL="0" indent="0">
              <a:buNone/>
            </a:pPr>
            <a:r>
              <a:rPr lang="ro-MD" sz="4800" dirty="0"/>
              <a:t>- Abilitatea de a înțelege și reține concepte concrete, reguli, enumerări sau tipare </a:t>
            </a:r>
          </a:p>
          <a:p>
            <a:pPr marL="0" indent="0">
              <a:buNone/>
            </a:pPr>
            <a:r>
              <a:rPr lang="ro-MD" sz="4800" dirty="0"/>
              <a:t>-Memorarea detaliilor sau a datelor ce pot fi învățate pe de rost .</a:t>
            </a:r>
          </a:p>
          <a:p>
            <a:pPr marL="0" indent="0">
              <a:buNone/>
            </a:pPr>
            <a:r>
              <a:rPr lang="ro-MD" sz="4800" dirty="0"/>
              <a:t>-Memorie pe termen lung</a:t>
            </a:r>
          </a:p>
          <a:p>
            <a:pPr>
              <a:buFontTx/>
              <a:buChar char="-"/>
            </a:pPr>
            <a:r>
              <a:rPr lang="ro-MD" sz="4800" dirty="0"/>
              <a:t>Abilități în domeniul IT și tehnologiilor </a:t>
            </a:r>
          </a:p>
          <a:p>
            <a:pPr>
              <a:buFontTx/>
              <a:buChar char="-"/>
            </a:pPr>
            <a:r>
              <a:rPr lang="ro-MD" sz="4800" dirty="0"/>
              <a:t>Abilități muzicale </a:t>
            </a:r>
          </a:p>
          <a:p>
            <a:pPr>
              <a:buFontTx/>
              <a:buChar char="-"/>
            </a:pPr>
            <a:r>
              <a:rPr lang="ro-MD" sz="4800" dirty="0"/>
              <a:t>-Concentrare intensă și exclusivă </a:t>
            </a:r>
          </a:p>
          <a:p>
            <a:pPr>
              <a:buFontTx/>
              <a:buChar char="-"/>
            </a:pPr>
            <a:r>
              <a:rPr lang="ro-MD" sz="4800" dirty="0"/>
              <a:t>Talent artistic </a:t>
            </a:r>
          </a:p>
          <a:p>
            <a:pPr>
              <a:buFontTx/>
              <a:buChar char="-"/>
            </a:pPr>
            <a:r>
              <a:rPr lang="ro-MD" sz="4800" dirty="0"/>
              <a:t>Pricepuți la matematică</a:t>
            </a:r>
          </a:p>
          <a:p>
            <a:pPr>
              <a:buFontTx/>
              <a:buChar char="-"/>
            </a:pPr>
            <a:r>
              <a:rPr lang="ro-MD" sz="4800" dirty="0"/>
              <a:t> Abilitatea de a decodifica limbajul scris (citesc de la o vârstă mică)</a:t>
            </a:r>
          </a:p>
          <a:p>
            <a:pPr marL="0" indent="0">
              <a:buNone/>
            </a:pPr>
            <a:r>
              <a:rPr lang="ro-MD" sz="4800" dirty="0"/>
              <a:t>-Abilitatea de a transpune ceva în semne, coduri, simboluri</a:t>
            </a:r>
          </a:p>
          <a:p>
            <a:pPr marL="0" indent="0">
              <a:buNone/>
            </a:pPr>
            <a:r>
              <a:rPr lang="ro-MD" sz="4800" dirty="0"/>
              <a:t>- Onestitate</a:t>
            </a:r>
          </a:p>
          <a:p>
            <a:pPr marL="0" indent="0">
              <a:buNone/>
            </a:pPr>
            <a:r>
              <a:rPr lang="ro-MD" sz="4800" dirty="0"/>
              <a:t>- Abilitatea de a rezolva probleme (când nu poți comunica devii foarte creativ</a:t>
            </a:r>
            <a:endParaRPr lang="ru-RU" sz="4800" dirty="0"/>
          </a:p>
        </p:txBody>
      </p:sp>
    </p:spTree>
    <p:extLst>
      <p:ext uri="{BB962C8B-B14F-4D97-AF65-F5344CB8AC3E}">
        <p14:creationId xmlns:p14="http://schemas.microsoft.com/office/powerpoint/2010/main" val="374973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Dificultăți asociate autismului:</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dirty="0"/>
              <a:t>-Dificultăți în înțelegerea vorbirii și îndeplinirii instrucțiunilor verbale</a:t>
            </a:r>
          </a:p>
          <a:p>
            <a:pPr marL="0" indent="0">
              <a:buNone/>
            </a:pPr>
            <a:r>
              <a:rPr lang="ro-MD" sz="4800" dirty="0"/>
              <a:t> -Dificultăți privind limbajul expresiv</a:t>
            </a:r>
          </a:p>
          <a:p>
            <a:pPr marL="0" indent="0">
              <a:buNone/>
            </a:pPr>
            <a:r>
              <a:rPr lang="ro-MD" sz="4800" dirty="0"/>
              <a:t> - Dificultăți privind competențele sociale, motivația socială redusă </a:t>
            </a:r>
          </a:p>
          <a:p>
            <a:pPr marL="0" indent="0">
              <a:buNone/>
            </a:pPr>
            <a:r>
              <a:rPr lang="ro-MD" sz="4800" dirty="0"/>
              <a:t> - Incapacitatea de a înțelege instrucțiunile adresate grupului</a:t>
            </a:r>
          </a:p>
          <a:p>
            <a:pPr marL="0" indent="0">
              <a:buNone/>
            </a:pPr>
            <a:r>
              <a:rPr lang="ro-MD" sz="4800" dirty="0"/>
              <a:t> - Probleme de cooperare în timpul orelor și comportamente nedorite - Atenție selectivă (concentrarea pe detalii neînsemnate)</a:t>
            </a:r>
          </a:p>
          <a:p>
            <a:pPr>
              <a:buFontTx/>
              <a:buChar char="-"/>
            </a:pPr>
            <a:r>
              <a:rPr lang="ro-MD" sz="4800" dirty="0"/>
              <a:t>Lipsa sau limitarea capacității de a imita </a:t>
            </a:r>
          </a:p>
          <a:p>
            <a:pPr>
              <a:buFontTx/>
              <a:buChar char="-"/>
            </a:pPr>
            <a:r>
              <a:rPr lang="ro-MD" sz="4800" dirty="0"/>
              <a:t>Dificultăți de generalizare a cunoștințelor și abilităților </a:t>
            </a:r>
          </a:p>
          <a:p>
            <a:pPr>
              <a:buFontTx/>
              <a:buChar char="-"/>
            </a:pPr>
            <a:r>
              <a:rPr lang="ro-MD" sz="4800" dirty="0"/>
              <a:t>Lipsa inițiativei și dependența de prompt </a:t>
            </a:r>
          </a:p>
          <a:p>
            <a:pPr>
              <a:buFontTx/>
              <a:buChar char="-"/>
            </a:pPr>
            <a:r>
              <a:rPr lang="ro-MD" sz="4800" dirty="0"/>
              <a:t>Fobii </a:t>
            </a:r>
          </a:p>
          <a:p>
            <a:pPr>
              <a:buFontTx/>
              <a:buChar char="-"/>
            </a:pPr>
            <a:r>
              <a:rPr lang="ro-MD" sz="4800" dirty="0"/>
              <a:t>Lipsa capacității de prevedere</a:t>
            </a:r>
          </a:p>
          <a:p>
            <a:pPr>
              <a:buFontTx/>
              <a:buChar char="-"/>
            </a:pPr>
            <a:r>
              <a:rPr lang="ro-MD" sz="4800" dirty="0"/>
              <a:t> Autostimulările </a:t>
            </a:r>
            <a:endParaRPr lang="ru-RU" sz="4800" dirty="0"/>
          </a:p>
        </p:txBody>
      </p:sp>
    </p:spTree>
    <p:extLst>
      <p:ext uri="{BB962C8B-B14F-4D97-AF65-F5344CB8AC3E}">
        <p14:creationId xmlns:p14="http://schemas.microsoft.com/office/powerpoint/2010/main" val="313458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Autofit/>
          </a:bodyPr>
          <a:lstStyle/>
          <a:p>
            <a:r>
              <a:rPr lang="ro-MD" sz="4800" b="1" dirty="0"/>
              <a:t>FILM</a:t>
            </a:r>
          </a:p>
        </p:txBody>
      </p:sp>
      <p:sp>
        <p:nvSpPr>
          <p:cNvPr id="3" name="Объект 2"/>
          <p:cNvSpPr>
            <a:spLocks noGrp="1"/>
          </p:cNvSpPr>
          <p:nvPr>
            <p:ph idx="1"/>
          </p:nvPr>
        </p:nvSpPr>
        <p:spPr>
          <a:xfrm>
            <a:off x="457200" y="1600200"/>
            <a:ext cx="17602200" cy="8572500"/>
          </a:xfrm>
        </p:spPr>
        <p:txBody>
          <a:bodyPr>
            <a:normAutofit/>
          </a:bodyPr>
          <a:lstStyle/>
          <a:p>
            <a:pPr marL="0" indent="0">
              <a:buNone/>
            </a:pPr>
            <a:endParaRPr lang="ro-MD" sz="4800" dirty="0"/>
          </a:p>
        </p:txBody>
      </p:sp>
    </p:spTree>
    <p:extLst>
      <p:ext uri="{BB962C8B-B14F-4D97-AF65-F5344CB8AC3E}">
        <p14:creationId xmlns:p14="http://schemas.microsoft.com/office/powerpoint/2010/main" val="305635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Comunicarea și interacțiunea socială la persoanele cu autism</a:t>
            </a:r>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b="1" u="sng" dirty="0"/>
              <a:t>1. Dificultăți în reciprocitatea socio-emoțională</a:t>
            </a:r>
          </a:p>
          <a:p>
            <a:pPr marL="0" indent="0">
              <a:buNone/>
            </a:pPr>
            <a:r>
              <a:rPr lang="ro-MD" sz="4800" dirty="0"/>
              <a:t>Persoanele cu autism pot întâmpina dificultăți atunci când trebuie să „poarte un dialog” într-o manieră firească. Acest lucru nu înseamnă că nu doresc interacțiune, ci că modul lor de a răspunde poate fi diferit.</a:t>
            </a:r>
          </a:p>
          <a:p>
            <a:pPr marL="0" indent="0">
              <a:buNone/>
            </a:pPr>
            <a:r>
              <a:rPr lang="ro-MD" sz="4800" b="1" dirty="0"/>
              <a:t>Exemple:</a:t>
            </a:r>
          </a:p>
          <a:p>
            <a:pPr marL="0" indent="0">
              <a:buNone/>
            </a:pPr>
            <a:r>
              <a:rPr lang="ro-MD" sz="4800" dirty="0"/>
              <a:t>- Un copil nu răspunde atunci când este întrebat: „Cum a fost la grădiniță?”, nu pentru că ignoră întrebarea, ci pentru că nu știe cum să structureze un răspuns sau nu înțelege că întrebarea așteaptă detalii.</a:t>
            </a:r>
          </a:p>
          <a:p>
            <a:pPr marL="0" indent="0">
              <a:buNone/>
            </a:pPr>
            <a:r>
              <a:rPr lang="ro-MD" sz="4800" dirty="0"/>
              <a:t>-Un adolescent poate vorbi mult timp despre un singur subiect (trenuri, jocuri video, animale), fără a observa că interlocutorul și-a pierdut interesul.</a:t>
            </a:r>
          </a:p>
          <a:p>
            <a:pPr marL="0" indent="0">
              <a:buNone/>
            </a:pPr>
            <a:r>
              <a:rPr lang="ro-MD" sz="4800" dirty="0"/>
              <a:t>- Un adult poate părea distant sau „neimplicat” când cineva povestește o experiență personală, pentru că nu știe ce reacție emoțională este potrivită.</a:t>
            </a:r>
          </a:p>
          <a:p>
            <a:pPr marL="0" indent="0">
              <a:buNone/>
            </a:pPr>
            <a:endParaRPr lang="ru-RU" sz="4800" dirty="0"/>
          </a:p>
        </p:txBody>
      </p:sp>
    </p:spTree>
    <p:extLst>
      <p:ext uri="{BB962C8B-B14F-4D97-AF65-F5344CB8AC3E}">
        <p14:creationId xmlns:p14="http://schemas.microsoft.com/office/powerpoint/2010/main" val="14998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Comunicarea și interacțiunea socială la persoanele cu autism</a:t>
            </a:r>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b="1" u="sng" dirty="0"/>
              <a:t>2.Dificultăți în folosirea comunicării non-verbale</a:t>
            </a:r>
          </a:p>
          <a:p>
            <a:pPr marL="0" indent="0">
              <a:buNone/>
            </a:pPr>
            <a:r>
              <a:rPr lang="ro-MD" sz="4800" dirty="0"/>
              <a:t>Comunicarea nu înseamnă doar cuvinte. Contactul vizual, gesturile, expresia feței și limbajul corpului transmit mesaje esențiale. Persoanele cu autism pot folosi și interpreta aceste semnale într-un mod diferit.</a:t>
            </a:r>
          </a:p>
          <a:p>
            <a:pPr marL="0" indent="0">
              <a:buNone/>
            </a:pPr>
            <a:r>
              <a:rPr lang="ro-MD" sz="4800" b="1" dirty="0"/>
              <a:t>Exemple:</a:t>
            </a:r>
          </a:p>
          <a:p>
            <a:pPr marL="0" indent="0">
              <a:buNone/>
            </a:pPr>
            <a:r>
              <a:rPr lang="ro-MD" sz="4800" dirty="0"/>
              <a:t>-Un copil poate evita contactul vizual atunci când este certat, pentru că privirea directă îi provoacă disconfort, nu pentru că „nu îi pasă”.</a:t>
            </a:r>
          </a:p>
          <a:p>
            <a:pPr marL="0" indent="0">
              <a:buNone/>
            </a:pPr>
            <a:r>
              <a:rPr lang="ro-MD" sz="4800" dirty="0"/>
              <a:t>- Un tânăr poate avea o expresie facială neutră chiar și când este fericit, ceea ce poate crea impresia greșită că este indiferent.</a:t>
            </a:r>
          </a:p>
          <a:p>
            <a:pPr marL="0" indent="0">
              <a:buNone/>
            </a:pPr>
            <a:r>
              <a:rPr lang="ro-MD" sz="4800" dirty="0"/>
              <a:t>-Unele persoane pot folosi gesturi puține sau neobișnuite – de exemplu, pot arăta un obiect aducându-l foarte aproape de tine, în loc să întindă brațul.</a:t>
            </a:r>
          </a:p>
          <a:p>
            <a:pPr marL="0" indent="0">
              <a:buNone/>
            </a:pPr>
            <a:r>
              <a:rPr lang="ro-MD" sz="4800" dirty="0"/>
              <a:t>.</a:t>
            </a:r>
          </a:p>
          <a:p>
            <a:pPr marL="0" indent="0">
              <a:buNone/>
            </a:pPr>
            <a:endParaRPr lang="ru-RU" sz="4800" dirty="0"/>
          </a:p>
        </p:txBody>
      </p:sp>
    </p:spTree>
    <p:extLst>
      <p:ext uri="{BB962C8B-B14F-4D97-AF65-F5344CB8AC3E}">
        <p14:creationId xmlns:p14="http://schemas.microsoft.com/office/powerpoint/2010/main" val="266972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Comunicarea și interacțiunea socială la persoanele cu autism</a:t>
            </a:r>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b="1" u="sng" dirty="0"/>
              <a:t>3.Provocări în formarea și menținerea relațiilor</a:t>
            </a:r>
          </a:p>
          <a:p>
            <a:pPr marL="0" indent="0">
              <a:buNone/>
            </a:pPr>
            <a:r>
              <a:rPr lang="ro-MD" sz="4800" dirty="0"/>
              <a:t>A stabili și păstra relații sociale este dificil pentru mulți oameni cu autism, deoarece regulile sociale sunt complexe și adesea nescrise. Ajustarea comportamentului la diverse situații poate deveni o provocare.</a:t>
            </a:r>
          </a:p>
          <a:p>
            <a:pPr marL="0" indent="0">
              <a:buNone/>
            </a:pPr>
            <a:r>
              <a:rPr lang="ro-MD" sz="4800" b="1" dirty="0"/>
              <a:t>Exemple:</a:t>
            </a:r>
          </a:p>
          <a:p>
            <a:pPr marL="0" indent="0">
              <a:buNone/>
            </a:pPr>
            <a:r>
              <a:rPr lang="ro-MD" sz="4800" dirty="0"/>
              <a:t>- Un copil poate intra în jocul altor copii introducând o regulă nouă fără să explice, ceea ce provoacă confuzie și respingere.</a:t>
            </a:r>
          </a:p>
          <a:p>
            <a:pPr marL="0" indent="0">
              <a:buNone/>
            </a:pPr>
            <a:r>
              <a:rPr lang="ro-MD" sz="4800" dirty="0"/>
              <a:t>- Un adolescent nu înțelege de ce nu este acceptat într-un grup, deși el încearcă să se apropie, însă o face prin modalități neobișnuite (atingeri repetitive, întrebări insistente).</a:t>
            </a:r>
          </a:p>
          <a:p>
            <a:pPr marL="0" indent="0">
              <a:buNone/>
            </a:pPr>
            <a:r>
              <a:rPr lang="ro-MD" sz="4800" dirty="0"/>
              <a:t>- Un adult poate părea „brutal de sincer” în conversații, spunând direct ce gândește, fără a percepe impactul social al cuvintelor sale.</a:t>
            </a:r>
          </a:p>
          <a:p>
            <a:pPr marL="0" indent="0">
              <a:buNone/>
            </a:pPr>
            <a:endParaRPr lang="ru-RU" sz="4800" dirty="0"/>
          </a:p>
        </p:txBody>
      </p:sp>
    </p:spTree>
    <p:extLst>
      <p:ext uri="{BB962C8B-B14F-4D97-AF65-F5344CB8AC3E}">
        <p14:creationId xmlns:p14="http://schemas.microsoft.com/office/powerpoint/2010/main" val="291094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Evoluția conceptului de autism – o privire istorică structurat</a:t>
            </a:r>
            <a:r>
              <a:rPr lang="ro-MD" sz="6000" dirty="0"/>
              <a:t>ă</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b="1" u="sng" dirty="0"/>
              <a:t>Primele descrieri ale autismului – Leo Kanner (1943)</a:t>
            </a:r>
          </a:p>
          <a:p>
            <a:pPr marL="0" indent="0">
              <a:buNone/>
            </a:pPr>
            <a:r>
              <a:rPr lang="ro-MD" sz="4800" dirty="0"/>
              <a:t>Autismul a fost descris pentru prima dată în mod oficial în anul </a:t>
            </a:r>
            <a:r>
              <a:rPr lang="ro-MD" sz="4800" b="1" dirty="0"/>
              <a:t>1943</a:t>
            </a:r>
            <a:r>
              <a:rPr lang="ro-MD" sz="4800" dirty="0"/>
              <a:t>, de medicul american </a:t>
            </a:r>
            <a:r>
              <a:rPr lang="ro-MD" sz="4800" b="1" dirty="0"/>
              <a:t>Leo Kanner</a:t>
            </a:r>
            <a:r>
              <a:rPr lang="ro-MD" sz="4800" dirty="0"/>
              <a:t>. În observațiile sale, Kanner a considerat autismul o condiție extrem de rară.</a:t>
            </a:r>
            <a:br>
              <a:rPr lang="ro-MD" sz="4800" dirty="0"/>
            </a:br>
            <a:r>
              <a:rPr lang="ro-MD" sz="4800" dirty="0"/>
              <a:t>La acea vreme, a apărut o teorie profund eronată – </a:t>
            </a:r>
            <a:r>
              <a:rPr lang="ro-MD" sz="4800" b="1" dirty="0"/>
              <a:t>„teoria părinților-frigider”</a:t>
            </a:r>
            <a:r>
              <a:rPr lang="ro-MD" sz="4800" dirty="0"/>
              <a:t> – care sugera că autismul ar fi fost determinat de lipsa de afecțiune din partea părinților. </a:t>
            </a:r>
          </a:p>
          <a:p>
            <a:pPr marL="0" indent="0">
              <a:buNone/>
            </a:pPr>
            <a:r>
              <a:rPr lang="ro-MD" sz="4800" dirty="0"/>
              <a:t>Această idee a provocat multă stigmatizare și suferință și a fost ulterior respinsă complet de comunitatea științifică.</a:t>
            </a:r>
          </a:p>
        </p:txBody>
      </p:sp>
    </p:spTree>
    <p:extLst>
      <p:ext uri="{BB962C8B-B14F-4D97-AF65-F5344CB8AC3E}">
        <p14:creationId xmlns:p14="http://schemas.microsoft.com/office/powerpoint/2010/main" val="49380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Comunicarea și interacțiunea socială la persoanele cu autism</a:t>
            </a:r>
          </a:p>
        </p:txBody>
      </p:sp>
      <p:sp>
        <p:nvSpPr>
          <p:cNvPr id="3" name="Объект 2"/>
          <p:cNvSpPr>
            <a:spLocks noGrp="1"/>
          </p:cNvSpPr>
          <p:nvPr>
            <p:ph idx="1"/>
          </p:nvPr>
        </p:nvSpPr>
        <p:spPr>
          <a:xfrm>
            <a:off x="457200" y="1600200"/>
            <a:ext cx="17602200" cy="8572500"/>
          </a:xfrm>
        </p:spPr>
        <p:txBody>
          <a:bodyPr>
            <a:normAutofit fontScale="92500"/>
          </a:bodyPr>
          <a:lstStyle/>
          <a:p>
            <a:pPr marL="0" indent="0">
              <a:buNone/>
            </a:pPr>
            <a:r>
              <a:rPr lang="ro-MD" sz="4800" u="sng" dirty="0"/>
              <a:t>4. </a:t>
            </a:r>
            <a:r>
              <a:rPr lang="ro-MD" sz="4800" b="1" u="sng" dirty="0"/>
              <a:t>Dificultăți în jocul imaginativ și interes scăzut pentru semeni</a:t>
            </a:r>
          </a:p>
          <a:p>
            <a:pPr marL="0" indent="0">
              <a:buNone/>
            </a:pPr>
            <a:r>
              <a:rPr lang="ro-MD" sz="4800" dirty="0"/>
              <a:t>Jocul simbolic, imaginația și interesul pentru activități sociale pot fi diferite la persoanele cu autism.</a:t>
            </a:r>
          </a:p>
          <a:p>
            <a:pPr marL="0" indent="0">
              <a:buNone/>
            </a:pPr>
            <a:r>
              <a:rPr lang="ro-MD" sz="4800" b="1" dirty="0"/>
              <a:t>Exemple:</a:t>
            </a:r>
          </a:p>
          <a:p>
            <a:pPr marL="0" indent="0">
              <a:buNone/>
            </a:pPr>
            <a:r>
              <a:rPr lang="ro-MD" sz="4800" dirty="0"/>
              <a:t>-Un copil nu se joacă „de-a doctorul” sau „familia” cu alți copii, ci preferă să construiască turnuri, să alinieze mașinuțe sau să rotească roți.</a:t>
            </a:r>
          </a:p>
          <a:p>
            <a:pPr marL="0" indent="0">
              <a:buNone/>
            </a:pPr>
            <a:r>
              <a:rPr lang="ro-MD" sz="4800" dirty="0"/>
              <a:t>- În parc, un copil poate prefera să urmărească mișcarea frunzelor sau să se joace singur, fără a simți nevoia să se alăture altor copii.</a:t>
            </a:r>
          </a:p>
          <a:p>
            <a:pPr marL="0" indent="0">
              <a:buNone/>
            </a:pPr>
            <a:r>
              <a:rPr lang="ro-MD" sz="4800" dirty="0"/>
              <a:t>- Un adolescent poate părea interesat doar de activități solo (jocuri pe calculator, colecționare, citit), nu pentru că respinge oamenii, ci pentru că interacțiunea socială necesită mult efort.</a:t>
            </a:r>
          </a:p>
          <a:p>
            <a:pPr marL="0" indent="0">
              <a:buNone/>
            </a:pPr>
            <a:endParaRPr lang="ru-RU" sz="4800" dirty="0"/>
          </a:p>
        </p:txBody>
      </p:sp>
    </p:spTree>
    <p:extLst>
      <p:ext uri="{BB962C8B-B14F-4D97-AF65-F5344CB8AC3E}">
        <p14:creationId xmlns:p14="http://schemas.microsoft.com/office/powerpoint/2010/main" val="829898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Comportamente restrictive și repetitive în autism</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10000"/>
          </a:bodyPr>
          <a:lstStyle/>
          <a:p>
            <a:pPr marL="0" indent="0">
              <a:buNone/>
            </a:pPr>
            <a:r>
              <a:rPr lang="ro-MD" sz="4800" b="1" u="sng" dirty="0"/>
              <a:t> Repetitivitate în mișcări, folosirea obiectelor sau vorbirii</a:t>
            </a:r>
          </a:p>
          <a:p>
            <a:pPr marL="0" indent="0">
              <a:buNone/>
            </a:pPr>
            <a:r>
              <a:rPr lang="ro-MD" sz="4800" dirty="0"/>
              <a:t>Persoanele cu autism pot repeta aceleași mișcări, gesturi sau cuvinte pentru a se liniști, pentru că le oferă plăcere senzorială sau pentru că reprezintă modul lor de a explora lumea.</a:t>
            </a:r>
          </a:p>
          <a:p>
            <a:pPr marL="0" indent="0">
              <a:buNone/>
            </a:pPr>
            <a:r>
              <a:rPr lang="ro-MD" sz="4800" b="1" dirty="0"/>
              <a:t>Exemple:</a:t>
            </a:r>
          </a:p>
          <a:p>
            <a:pPr marL="0" indent="0">
              <a:buNone/>
            </a:pPr>
            <a:r>
              <a:rPr lang="ro-MD" sz="4800" dirty="0"/>
              <a:t>- Un copil dă din mâini („fluturat”) atunci când este fericit sau agitat.</a:t>
            </a:r>
          </a:p>
          <a:p>
            <a:pPr marL="0" indent="0">
              <a:buNone/>
            </a:pPr>
            <a:r>
              <a:rPr lang="ro-MD" sz="4800" dirty="0"/>
              <a:t>- Un băiețel aliniază mașinuțele în ordine perfectă și se supără dacă cineva le mută.</a:t>
            </a:r>
          </a:p>
          <a:p>
            <a:pPr marL="0" indent="0">
              <a:buNone/>
            </a:pPr>
            <a:r>
              <a:rPr lang="ro-MD" sz="4800" dirty="0"/>
              <a:t>-Un adolescent repetă întrebările altora („Vrei apă?” – „Vrei apă?”) sau repetă replici din desene animate – fenomen numit ecolalie.</a:t>
            </a:r>
          </a:p>
          <a:p>
            <a:pPr marL="0" indent="0">
              <a:buNone/>
            </a:pPr>
            <a:r>
              <a:rPr lang="ro-MD" sz="4800" dirty="0"/>
              <a:t>- Un adult răsucește constant un obiect mic (pix, brățară, colțișor de hârtie) pentru a se calma în situații stresante.</a:t>
            </a:r>
          </a:p>
        </p:txBody>
      </p:sp>
    </p:spTree>
    <p:extLst>
      <p:ext uri="{BB962C8B-B14F-4D97-AF65-F5344CB8AC3E}">
        <p14:creationId xmlns:p14="http://schemas.microsoft.com/office/powerpoint/2010/main" val="749459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Comportamente restrictive și repetitive în autism</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b="1" u="sng" dirty="0"/>
              <a:t>Nevoie puternică de rutină și dificultăți majore la schimbări</a:t>
            </a:r>
          </a:p>
          <a:p>
            <a:pPr marL="0" indent="0">
              <a:buNone/>
            </a:pPr>
            <a:r>
              <a:rPr lang="ro-MD" sz="4800" dirty="0"/>
              <a:t>Rutinele oferă predictibilitate. Chiar și o mică modificare poate provoca anxietate, disconfort sau crize.</a:t>
            </a:r>
          </a:p>
          <a:p>
            <a:pPr marL="0" indent="0">
              <a:buNone/>
            </a:pPr>
            <a:r>
              <a:rPr lang="ro-MD" sz="4800" b="1" dirty="0"/>
              <a:t>Exemple:</a:t>
            </a:r>
          </a:p>
          <a:p>
            <a:pPr marL="0" indent="0">
              <a:buNone/>
            </a:pPr>
            <a:r>
              <a:rPr lang="ro-MD" sz="4800" dirty="0"/>
              <a:t>- Un copil se îmbracă în fiecare dimineață în aceeași ordine: mai întâi pantalonii, apoi bluza. Dacă părintele încearcă invers, copilul se blochează sau plânge.</a:t>
            </a:r>
          </a:p>
          <a:p>
            <a:pPr marL="0" indent="0">
              <a:buNone/>
            </a:pPr>
            <a:r>
              <a:rPr lang="ro-MD" sz="4800" dirty="0"/>
              <a:t>- Un tânăr merge pe același drum spre școală; dacă ruta este schimbată (trafic, lucrări), devine foarte neliniștit.</a:t>
            </a:r>
          </a:p>
          <a:p>
            <a:pPr marL="0" indent="0">
              <a:buNone/>
            </a:pPr>
            <a:r>
              <a:rPr lang="ro-MD" sz="4800" dirty="0"/>
              <a:t>- Un adult lucrează într-un ritm fix și are dificultăți când i se cere să întrerupă o sarcină pentru a începe alta.</a:t>
            </a:r>
          </a:p>
          <a:p>
            <a:pPr marL="0" indent="0">
              <a:buNone/>
            </a:pPr>
            <a:r>
              <a:rPr lang="ro-MD" sz="4800" dirty="0"/>
              <a:t>- Într-un magazin, dacă produsul dorit nu este pe raft, persoana poate deveni dezorientată și anxioasă.</a:t>
            </a:r>
          </a:p>
        </p:txBody>
      </p:sp>
    </p:spTree>
    <p:extLst>
      <p:ext uri="{BB962C8B-B14F-4D97-AF65-F5344CB8AC3E}">
        <p14:creationId xmlns:p14="http://schemas.microsoft.com/office/powerpoint/2010/main" val="53727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Comportamente restrictive și repetitive în autism</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b="1" u="sng" dirty="0"/>
              <a:t>Interese foarte înguste, intense sau neobișnuite</a:t>
            </a:r>
          </a:p>
          <a:p>
            <a:pPr marL="0" indent="0">
              <a:buNone/>
            </a:pPr>
            <a:r>
              <a:rPr lang="ro-MD" sz="4800" dirty="0"/>
              <a:t>Persoanele cu autism pot avea pasiuni profunde pentru anumite obiecte, teme sau activități – adesea diferite de cele ale persoanelor neurotipice.</a:t>
            </a:r>
          </a:p>
          <a:p>
            <a:pPr marL="0" indent="0">
              <a:buNone/>
            </a:pPr>
            <a:r>
              <a:rPr lang="ro-MD" sz="4800" b="1" dirty="0"/>
              <a:t>Exemple:</a:t>
            </a:r>
          </a:p>
          <a:p>
            <a:pPr marL="0" indent="0">
              <a:buNone/>
            </a:pPr>
            <a:r>
              <a:rPr lang="ro-MD" sz="4800" dirty="0"/>
              <a:t>- Un copil este fascinant doar de aspiratoare, trenuri sau roți și poate studia ore întregi cum acestea se rotesc.</a:t>
            </a:r>
          </a:p>
          <a:p>
            <a:pPr marL="0" indent="0">
              <a:buNone/>
            </a:pPr>
            <a:r>
              <a:rPr lang="ro-MD" sz="4800" dirty="0"/>
              <a:t>- O adolescentă poate memora toate datele despre dinozauri, hărți, meteoriți sau branduri de mașini.</a:t>
            </a:r>
          </a:p>
          <a:p>
            <a:pPr marL="0" indent="0">
              <a:buNone/>
            </a:pPr>
            <a:r>
              <a:rPr lang="ro-MD" sz="4800" dirty="0"/>
              <a:t>-Un adult poate vorbi ore în șir despre un singur domeniu – de exemplu, istoria aviației sau coduri de bare – fără a observa că ceilalți nu înțeleg interesul.</a:t>
            </a:r>
          </a:p>
          <a:p>
            <a:pPr marL="0" indent="0">
              <a:buNone/>
            </a:pPr>
            <a:r>
              <a:rPr lang="ro-MD" sz="4800" dirty="0"/>
              <a:t>- Un copil se atașează de un obiect neobișnuit (o lingură, o cutie, o riglă) și îl poartă peste tot pentru a se simți în siguranță.</a:t>
            </a:r>
          </a:p>
        </p:txBody>
      </p:sp>
    </p:spTree>
    <p:extLst>
      <p:ext uri="{BB962C8B-B14F-4D97-AF65-F5344CB8AC3E}">
        <p14:creationId xmlns:p14="http://schemas.microsoft.com/office/powerpoint/2010/main" val="1130986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Comportamente restrictive și repetitive în autism</a:t>
            </a:r>
            <a:endParaRPr lang="ru-RU" sz="6000" b="1" dirty="0"/>
          </a:p>
        </p:txBody>
      </p:sp>
      <p:sp>
        <p:nvSpPr>
          <p:cNvPr id="3" name="Объект 2"/>
          <p:cNvSpPr>
            <a:spLocks noGrp="1"/>
          </p:cNvSpPr>
          <p:nvPr>
            <p:ph idx="1"/>
          </p:nvPr>
        </p:nvSpPr>
        <p:spPr>
          <a:xfrm>
            <a:off x="457200" y="1600200"/>
            <a:ext cx="17602200" cy="8572500"/>
          </a:xfrm>
        </p:spPr>
        <p:txBody>
          <a:bodyPr>
            <a:noAutofit/>
          </a:bodyPr>
          <a:lstStyle/>
          <a:p>
            <a:pPr marL="0" indent="0">
              <a:buNone/>
            </a:pPr>
            <a:r>
              <a:rPr lang="ro-MD" b="1" u="sng" dirty="0"/>
              <a:t>Reacții senzoriale atipice: prea intense sau prea reduse</a:t>
            </a:r>
          </a:p>
          <a:p>
            <a:pPr marL="0" indent="0">
              <a:buNone/>
            </a:pPr>
            <a:r>
              <a:rPr lang="ro-MD" dirty="0"/>
              <a:t>Percepția senzorială este diferită. Unii simt lucrurile mult prea puternic (hiper-reactivitate), alții aproape deloc (hipo-reactivitate).</a:t>
            </a:r>
          </a:p>
          <a:p>
            <a:pPr marL="0" indent="0">
              <a:buNone/>
            </a:pPr>
            <a:r>
              <a:rPr lang="ro-MD" b="1" dirty="0"/>
              <a:t>Exemple de hiper-reactivitate:</a:t>
            </a:r>
          </a:p>
          <a:p>
            <a:pPr marL="0" indent="0">
              <a:buNone/>
            </a:pPr>
            <a:r>
              <a:rPr lang="ro-MD" dirty="0"/>
              <a:t>- Un copil își acoperă urechile la sunete pe care alții nici nu le observă (zgomotul aspiratorului, clopoțelul de la școală).</a:t>
            </a:r>
          </a:p>
          <a:p>
            <a:pPr marL="0" indent="0">
              <a:buNone/>
            </a:pPr>
            <a:r>
              <a:rPr lang="ro-MD" dirty="0"/>
              <a:t>- Un adolescent refuză să poarte haine din anumite materiale pentru că i se par „iritante” la nivel extrem.</a:t>
            </a:r>
          </a:p>
          <a:p>
            <a:pPr>
              <a:buFontTx/>
              <a:buChar char="-"/>
            </a:pPr>
            <a:r>
              <a:rPr lang="ro-MD" dirty="0"/>
              <a:t>O persoană poate evita locurile aglomerate din cauza luminii puternice sau mirosurilor intense.</a:t>
            </a:r>
          </a:p>
          <a:p>
            <a:pPr marL="0" indent="0">
              <a:buNone/>
            </a:pPr>
            <a:endParaRPr lang="ro-MD" dirty="0"/>
          </a:p>
          <a:p>
            <a:pPr marL="0" indent="0">
              <a:buNone/>
            </a:pPr>
            <a:r>
              <a:rPr lang="ro-MD" b="1" dirty="0"/>
              <a:t>Exemple de hipo-reactivitate:</a:t>
            </a:r>
          </a:p>
          <a:p>
            <a:pPr marL="0" indent="0">
              <a:buNone/>
            </a:pPr>
            <a:r>
              <a:rPr lang="ro-MD" dirty="0"/>
              <a:t>- Un copil nu reacționează atunci când se lovește sau cade – pare „insensibil” la durere.</a:t>
            </a:r>
          </a:p>
          <a:p>
            <a:pPr marL="0" indent="0">
              <a:buNone/>
            </a:pPr>
            <a:r>
              <a:rPr lang="ro-MD" dirty="0"/>
              <a:t>- Un copil atinge excesiv obiecte, pereți, texturi, pentru a simți mai bine mediul.</a:t>
            </a:r>
          </a:p>
          <a:p>
            <a:pPr marL="0" indent="0">
              <a:buNone/>
            </a:pPr>
            <a:r>
              <a:rPr lang="ro-MD" dirty="0"/>
              <a:t>- Un tânăr se apropie foarte mult de luminile decorative sau privește fascinant umbrele și reflexiile.</a:t>
            </a:r>
          </a:p>
          <a:p>
            <a:endParaRPr lang="ro-MD" dirty="0"/>
          </a:p>
        </p:txBody>
      </p:sp>
    </p:spTree>
    <p:extLst>
      <p:ext uri="{BB962C8B-B14F-4D97-AF65-F5344CB8AC3E}">
        <p14:creationId xmlns:p14="http://schemas.microsoft.com/office/powerpoint/2010/main" val="299977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Comportamente restrictive și repetitive în autism</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b="1" dirty="0"/>
              <a:t>Comportamente legate de interesul senzorial neobișnuit:</a:t>
            </a:r>
          </a:p>
          <a:p>
            <a:pPr marL="0" indent="0">
              <a:buNone/>
            </a:pPr>
            <a:r>
              <a:rPr lang="ro-MD" sz="4800" dirty="0"/>
              <a:t>-Un copil flutură sticle transparente pentru a observa cum se mișcă lumina în interior.</a:t>
            </a:r>
          </a:p>
          <a:p>
            <a:pPr marL="0" indent="0">
              <a:buNone/>
            </a:pPr>
            <a:r>
              <a:rPr lang="ro-MD" sz="4800" dirty="0"/>
              <a:t>- Un adolescent privește ventilatoarele, roțile, apa care curge, pentru că îl liniștește vizual.</a:t>
            </a:r>
          </a:p>
          <a:p>
            <a:pPr marL="0" indent="0">
              <a:buNone/>
            </a:pPr>
            <a:r>
              <a:rPr lang="ro-MD" sz="4800" dirty="0"/>
              <a:t>-Un adult miroase obiecte sau mâncăruri înainte de a le folosi, pentru că mirosul îi oferă informația cea mai clară.</a:t>
            </a:r>
          </a:p>
          <a:p>
            <a:endParaRPr lang="ro-MD" sz="4800" dirty="0"/>
          </a:p>
        </p:txBody>
      </p:sp>
    </p:spTree>
    <p:extLst>
      <p:ext uri="{BB962C8B-B14F-4D97-AF65-F5344CB8AC3E}">
        <p14:creationId xmlns:p14="http://schemas.microsoft.com/office/powerpoint/2010/main" val="87304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6000" b="1" dirty="0"/>
              <a:t>Diagnosticul:</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dirty="0"/>
              <a:t>-La moment autismulpoate fi diagnosticat în jurul vârstei de 2 ani, deși anumiți indicatoripot apărea mai devreme. Chiar la 9 luni.</a:t>
            </a:r>
          </a:p>
          <a:p>
            <a:pPr marL="0" indent="0">
              <a:buNone/>
            </a:pPr>
            <a:r>
              <a:rPr lang="ro-MD" sz="4800" dirty="0"/>
              <a:t>Nu există un marker biologic pentru autism (nu poți lua o analiza ca să știi dacă ai autism).</a:t>
            </a:r>
          </a:p>
          <a:p>
            <a:pPr marL="0" indent="0">
              <a:buNone/>
            </a:pPr>
            <a:r>
              <a:rPr lang="ro-MD" sz="4800" dirty="0"/>
              <a:t> Autismul este diagnosticat în baza: </a:t>
            </a:r>
          </a:p>
          <a:p>
            <a:pPr marL="0" indent="0">
              <a:buNone/>
            </a:pPr>
            <a:r>
              <a:rPr lang="ro-MD" sz="4800" dirty="0"/>
              <a:t>-Screeningului în autism, la 18 luni (carnetul de dezvoltare al copilului, pagina 46) -M-Chat (http://autismmap.md/test/) +ADOS și ADI-R , START.</a:t>
            </a:r>
            <a:endParaRPr lang="ru-RU" sz="4800" dirty="0"/>
          </a:p>
        </p:txBody>
      </p:sp>
    </p:spTree>
    <p:extLst>
      <p:ext uri="{BB962C8B-B14F-4D97-AF65-F5344CB8AC3E}">
        <p14:creationId xmlns:p14="http://schemas.microsoft.com/office/powerpoint/2010/main" val="93729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030700" cy="2150268"/>
            <a:chOff x="0" y="0"/>
            <a:chExt cx="22707600" cy="286702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1676400" y="234949"/>
              <a:ext cx="21031200" cy="2632074"/>
            </a:xfrm>
            <a:prstGeom prst="rect">
              <a:avLst/>
            </a:prstGeom>
          </p:spPr>
          <p:txBody>
            <a:bodyPr lIns="0" tIns="0" rIns="0" bIns="0" rtlCol="0" anchor="ctr"/>
            <a:lstStyle/>
            <a:p>
              <a:pPr lvl="0">
                <a:lnSpc>
                  <a:spcPts val="6144"/>
                </a:lnSpc>
              </a:pPr>
              <a:r>
                <a:rPr lang="ro-MD" sz="6600" b="1" dirty="0"/>
                <a:t>Semne de alarmă (Red Flags)</a:t>
              </a:r>
              <a:endParaRPr kumimoji="0" lang="en-US" sz="6400" b="1" i="0" u="none" strike="noStrike" kern="1200" cap="none" spc="0" normalizeH="0" baseline="0" noProof="0" dirty="0">
                <a:ln>
                  <a:noFill/>
                </a:ln>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400300"/>
            <a:ext cx="15659100" cy="7118350"/>
          </a:xfrm>
        </p:spPr>
        <p:txBody>
          <a:bodyPr>
            <a:normAutofit/>
          </a:bodyPr>
          <a:lstStyle/>
          <a:p>
            <a:r>
              <a:rPr lang="ro-MD" sz="4400" dirty="0">
                <a:solidFill>
                  <a:schemeClr val="tx1"/>
                </a:solidFill>
              </a:rPr>
              <a:t>Vârsta   	                                Semn de alarmă</a:t>
            </a:r>
          </a:p>
          <a:p>
            <a:pPr algn="l"/>
            <a:r>
              <a:rPr lang="ro-MD" sz="4400" dirty="0">
                <a:solidFill>
                  <a:schemeClr val="tx1"/>
                </a:solidFill>
              </a:rPr>
              <a:t> 6 luni                            Nu zâmbește, nu arată interes pentru oameni</a:t>
            </a:r>
          </a:p>
          <a:p>
            <a:pPr algn="l"/>
            <a:r>
              <a:rPr lang="ro-MD" sz="4400" dirty="0">
                <a:solidFill>
                  <a:schemeClr val="tx1"/>
                </a:solidFill>
              </a:rPr>
              <a:t> 9 luni	              Nu răspunde la sunete, nu întoarce capul spre vocea     părintelui</a:t>
            </a:r>
          </a:p>
          <a:p>
            <a:pPr algn="l"/>
            <a:r>
              <a:rPr lang="ro-MD" sz="4400" dirty="0">
                <a:solidFill>
                  <a:schemeClr val="tx1"/>
                </a:solidFill>
              </a:rPr>
              <a:t>12 luni	                         Nu arată cu degetul, nu spune silabe simple</a:t>
            </a:r>
          </a:p>
          <a:p>
            <a:pPr algn="l"/>
            <a:r>
              <a:rPr lang="ro-MD" sz="4400" dirty="0">
                <a:solidFill>
                  <a:schemeClr val="tx1"/>
                </a:solidFill>
              </a:rPr>
              <a:t>18 luni	                            Nu spune cuvinte, nu imită gesturi</a:t>
            </a:r>
          </a:p>
          <a:p>
            <a:pPr algn="l"/>
            <a:r>
              <a:rPr lang="ro-MD" sz="4400" dirty="0">
                <a:solidFill>
                  <a:schemeClr val="tx1"/>
                </a:solidFill>
              </a:rPr>
              <a:t>24 luni	          Nu formează propoziții, nu participă la jocuri simbolice</a:t>
            </a:r>
          </a:p>
          <a:p>
            <a:pPr algn="l"/>
            <a:endParaRPr lang="ro-MD" sz="4400" dirty="0">
              <a:solidFill>
                <a:schemeClr val="tx1"/>
              </a:solidFill>
            </a:endParaRPr>
          </a:p>
          <a:p>
            <a:pPr algn="l"/>
            <a:r>
              <a:rPr lang="en-US" sz="4400" dirty="0">
                <a:solidFill>
                  <a:schemeClr val="tx1"/>
                </a:solidFill>
              </a:rPr>
              <a:t> </a:t>
            </a:r>
            <a:r>
              <a:rPr lang="ro-MD" sz="4400" dirty="0">
                <a:solidFill>
                  <a:schemeClr val="tx1"/>
                </a:solidFill>
              </a:rPr>
              <a:t>Oricând	                         Pierderea abilităților dobândite anterior</a:t>
            </a:r>
          </a:p>
        </p:txBody>
      </p:sp>
    </p:spTree>
    <p:extLst>
      <p:ext uri="{BB962C8B-B14F-4D97-AF65-F5344CB8AC3E}">
        <p14:creationId xmlns:p14="http://schemas.microsoft.com/office/powerpoint/2010/main" val="171307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297400" cy="1143000"/>
          </a:xfrm>
        </p:spPr>
        <p:txBody>
          <a:bodyPr>
            <a:normAutofit/>
          </a:bodyPr>
          <a:lstStyle/>
          <a:p>
            <a:r>
              <a:rPr lang="ro-MD" sz="6600" b="1" dirty="0"/>
              <a:t>Diferențierea TSA de alte tulburări</a:t>
            </a:r>
            <a:endParaRPr lang="ru-RU" sz="6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82359625"/>
              </p:ext>
            </p:extLst>
          </p:nvPr>
        </p:nvGraphicFramePr>
        <p:xfrm>
          <a:off x="228600" y="1600200"/>
          <a:ext cx="17830800" cy="82677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3322674848"/>
                    </a:ext>
                  </a:extLst>
                </a:gridCol>
                <a:gridCol w="4457700">
                  <a:extLst>
                    <a:ext uri="{9D8B030D-6E8A-4147-A177-3AD203B41FA5}">
                      <a16:colId xmlns:a16="http://schemas.microsoft.com/office/drawing/2014/main" val="1725843241"/>
                    </a:ext>
                  </a:extLst>
                </a:gridCol>
                <a:gridCol w="4457700">
                  <a:extLst>
                    <a:ext uri="{9D8B030D-6E8A-4147-A177-3AD203B41FA5}">
                      <a16:colId xmlns:a16="http://schemas.microsoft.com/office/drawing/2014/main" val="1719993347"/>
                    </a:ext>
                  </a:extLst>
                </a:gridCol>
                <a:gridCol w="4457700">
                  <a:extLst>
                    <a:ext uri="{9D8B030D-6E8A-4147-A177-3AD203B41FA5}">
                      <a16:colId xmlns:a16="http://schemas.microsoft.com/office/drawing/2014/main" val="3517181932"/>
                    </a:ext>
                  </a:extLst>
                </a:gridCol>
              </a:tblGrid>
              <a:tr h="1377950">
                <a:tc>
                  <a:txBody>
                    <a:bodyPr/>
                    <a:lstStyle/>
                    <a:p>
                      <a:r>
                        <a:rPr lang="ro-MD" sz="4000" dirty="0"/>
                        <a:t>Caracteristicăj</a:t>
                      </a:r>
                    </a:p>
                  </a:txBody>
                  <a:tcPr anchor="ctr"/>
                </a:tc>
                <a:tc>
                  <a:txBody>
                    <a:bodyPr/>
                    <a:lstStyle/>
                    <a:p>
                      <a:r>
                        <a:rPr lang="ro-MD" sz="3600" dirty="0"/>
                        <a:t>TSA</a:t>
                      </a:r>
                    </a:p>
                  </a:txBody>
                  <a:tcPr anchor="ctr"/>
                </a:tc>
                <a:tc>
                  <a:txBody>
                    <a:bodyPr/>
                    <a:lstStyle/>
                    <a:p>
                      <a:r>
                        <a:rPr lang="ro-MD" sz="3600" dirty="0"/>
                        <a:t>Întârziere de limbaj</a:t>
                      </a:r>
                    </a:p>
                  </a:txBody>
                  <a:tcPr anchor="ctr"/>
                </a:tc>
                <a:tc>
                  <a:txBody>
                    <a:bodyPr/>
                    <a:lstStyle/>
                    <a:p>
                      <a:r>
                        <a:rPr lang="ro-MD" sz="3600" dirty="0"/>
                        <a:t>Tulburare de atașament</a:t>
                      </a:r>
                    </a:p>
                  </a:txBody>
                  <a:tcPr anchor="ctr"/>
                </a:tc>
                <a:extLst>
                  <a:ext uri="{0D108BD9-81ED-4DB2-BD59-A6C34878D82A}">
                    <a16:rowId xmlns:a16="http://schemas.microsoft.com/office/drawing/2014/main" val="1051720042"/>
                  </a:ext>
                </a:extLst>
              </a:tr>
              <a:tr h="1377950">
                <a:tc>
                  <a:txBody>
                    <a:bodyPr/>
                    <a:lstStyle/>
                    <a:p>
                      <a:r>
                        <a:rPr lang="ro-MD" sz="3600" dirty="0">
                          <a:solidFill>
                            <a:schemeClr val="tx2"/>
                          </a:solidFill>
                        </a:rPr>
                        <a:t>Joc simbolic</a:t>
                      </a:r>
                    </a:p>
                  </a:txBody>
                  <a:tcPr anchor="ctr"/>
                </a:tc>
                <a:tc>
                  <a:txBody>
                    <a:bodyPr/>
                    <a:lstStyle/>
                    <a:p>
                      <a:r>
                        <a:rPr lang="ro-MD" sz="3600" dirty="0">
                          <a:solidFill>
                            <a:schemeClr val="tx2"/>
                          </a:solidFill>
                        </a:rPr>
                        <a:t>Lipsă sau atipic</a:t>
                      </a:r>
                    </a:p>
                  </a:txBody>
                  <a:tcPr anchor="ctr"/>
                </a:tc>
                <a:tc>
                  <a:txBody>
                    <a:bodyPr/>
                    <a:lstStyle/>
                    <a:p>
                      <a:r>
                        <a:rPr lang="ro-MD" sz="3600">
                          <a:solidFill>
                            <a:schemeClr val="tx2"/>
                          </a:solidFill>
                        </a:rPr>
                        <a:t>Prezent</a:t>
                      </a:r>
                    </a:p>
                  </a:txBody>
                  <a:tcPr anchor="ctr"/>
                </a:tc>
                <a:tc>
                  <a:txBody>
                    <a:bodyPr/>
                    <a:lstStyle/>
                    <a:p>
                      <a:r>
                        <a:rPr lang="ro-MD" sz="3600" dirty="0">
                          <a:solidFill>
                            <a:schemeClr val="tx2"/>
                          </a:solidFill>
                        </a:rPr>
                        <a:t>Variabil</a:t>
                      </a:r>
                    </a:p>
                  </a:txBody>
                  <a:tcPr anchor="ctr"/>
                </a:tc>
                <a:extLst>
                  <a:ext uri="{0D108BD9-81ED-4DB2-BD59-A6C34878D82A}">
                    <a16:rowId xmlns:a16="http://schemas.microsoft.com/office/drawing/2014/main" val="745366740"/>
                  </a:ext>
                </a:extLst>
              </a:tr>
              <a:tr h="1377950">
                <a:tc>
                  <a:txBody>
                    <a:bodyPr/>
                    <a:lstStyle/>
                    <a:p>
                      <a:r>
                        <a:rPr lang="ro-MD" sz="3600" dirty="0">
                          <a:solidFill>
                            <a:schemeClr val="tx2"/>
                          </a:solidFill>
                        </a:rPr>
                        <a:t>Interes social</a:t>
                      </a:r>
                    </a:p>
                  </a:txBody>
                  <a:tcPr anchor="ctr"/>
                </a:tc>
                <a:tc>
                  <a:txBody>
                    <a:bodyPr/>
                    <a:lstStyle/>
                    <a:p>
                      <a:r>
                        <a:rPr lang="ro-MD" sz="3600" dirty="0">
                          <a:solidFill>
                            <a:schemeClr val="tx2"/>
                          </a:solidFill>
                        </a:rPr>
                        <a:t>Scăzut</a:t>
                      </a:r>
                    </a:p>
                  </a:txBody>
                  <a:tcPr anchor="ctr"/>
                </a:tc>
                <a:tc>
                  <a:txBody>
                    <a:bodyPr/>
                    <a:lstStyle/>
                    <a:p>
                      <a:r>
                        <a:rPr lang="ro-MD" sz="3600" dirty="0">
                          <a:solidFill>
                            <a:schemeClr val="tx2"/>
                          </a:solidFill>
                        </a:rPr>
                        <a:t>Normal</a:t>
                      </a:r>
                    </a:p>
                  </a:txBody>
                  <a:tcPr anchor="ctr"/>
                </a:tc>
                <a:tc>
                  <a:txBody>
                    <a:bodyPr/>
                    <a:lstStyle/>
                    <a:p>
                      <a:r>
                        <a:rPr lang="ro-MD" sz="3600" dirty="0">
                          <a:solidFill>
                            <a:schemeClr val="tx2"/>
                          </a:solidFill>
                        </a:rPr>
                        <a:t>Instabil</a:t>
                      </a:r>
                    </a:p>
                  </a:txBody>
                  <a:tcPr anchor="ctr"/>
                </a:tc>
                <a:extLst>
                  <a:ext uri="{0D108BD9-81ED-4DB2-BD59-A6C34878D82A}">
                    <a16:rowId xmlns:a16="http://schemas.microsoft.com/office/drawing/2014/main" val="610734494"/>
                  </a:ext>
                </a:extLst>
              </a:tr>
              <a:tr h="1377950">
                <a:tc>
                  <a:txBody>
                    <a:bodyPr/>
                    <a:lstStyle/>
                    <a:p>
                      <a:r>
                        <a:rPr lang="ro-MD" sz="3600" dirty="0">
                          <a:solidFill>
                            <a:schemeClr val="tx2"/>
                          </a:solidFill>
                        </a:rPr>
                        <a:t>Reacție la nume</a:t>
                      </a:r>
                    </a:p>
                  </a:txBody>
                  <a:tcPr anchor="ctr"/>
                </a:tc>
                <a:tc>
                  <a:txBody>
                    <a:bodyPr/>
                    <a:lstStyle/>
                    <a:p>
                      <a:r>
                        <a:rPr lang="ro-MD" sz="3600" dirty="0">
                          <a:solidFill>
                            <a:schemeClr val="tx2"/>
                          </a:solidFill>
                        </a:rPr>
                        <a:t>Slabă</a:t>
                      </a:r>
                    </a:p>
                  </a:txBody>
                  <a:tcPr anchor="ctr"/>
                </a:tc>
                <a:tc>
                  <a:txBody>
                    <a:bodyPr/>
                    <a:lstStyle/>
                    <a:p>
                      <a:r>
                        <a:rPr lang="ro-MD" sz="3600" dirty="0">
                          <a:solidFill>
                            <a:schemeClr val="tx2"/>
                          </a:solidFill>
                        </a:rPr>
                        <a:t>Bună</a:t>
                      </a:r>
                    </a:p>
                  </a:txBody>
                  <a:tcPr anchor="ctr"/>
                </a:tc>
                <a:tc>
                  <a:txBody>
                    <a:bodyPr/>
                    <a:lstStyle/>
                    <a:p>
                      <a:r>
                        <a:rPr lang="ro-MD" sz="3600" dirty="0">
                          <a:solidFill>
                            <a:schemeClr val="tx2"/>
                          </a:solidFill>
                        </a:rPr>
                        <a:t>Bună</a:t>
                      </a:r>
                    </a:p>
                  </a:txBody>
                  <a:tcPr anchor="ctr"/>
                </a:tc>
                <a:extLst>
                  <a:ext uri="{0D108BD9-81ED-4DB2-BD59-A6C34878D82A}">
                    <a16:rowId xmlns:a16="http://schemas.microsoft.com/office/drawing/2014/main" val="673552882"/>
                  </a:ext>
                </a:extLst>
              </a:tr>
              <a:tr h="1377950">
                <a:tc>
                  <a:txBody>
                    <a:bodyPr/>
                    <a:lstStyle/>
                    <a:p>
                      <a:r>
                        <a:rPr lang="ro-MD" sz="3600" dirty="0">
                          <a:solidFill>
                            <a:schemeClr val="tx2"/>
                          </a:solidFill>
                        </a:rPr>
                        <a:t>Comportamente repetitive</a:t>
                      </a:r>
                    </a:p>
                  </a:txBody>
                  <a:tcPr anchor="ctr"/>
                </a:tc>
                <a:tc>
                  <a:txBody>
                    <a:bodyPr/>
                    <a:lstStyle/>
                    <a:p>
                      <a:r>
                        <a:rPr lang="ro-MD" sz="3600" dirty="0">
                          <a:solidFill>
                            <a:schemeClr val="tx2"/>
                          </a:solidFill>
                        </a:rPr>
                        <a:t>Prezente</a:t>
                      </a:r>
                    </a:p>
                  </a:txBody>
                  <a:tcPr anchor="ctr"/>
                </a:tc>
                <a:tc>
                  <a:txBody>
                    <a:bodyPr/>
                    <a:lstStyle/>
                    <a:p>
                      <a:r>
                        <a:rPr lang="ro-MD" sz="3600" dirty="0">
                          <a:solidFill>
                            <a:schemeClr val="tx2"/>
                          </a:solidFill>
                        </a:rPr>
                        <a:t>Lipsesc</a:t>
                      </a:r>
                    </a:p>
                  </a:txBody>
                  <a:tcPr anchor="ctr"/>
                </a:tc>
                <a:tc>
                  <a:txBody>
                    <a:bodyPr/>
                    <a:lstStyle/>
                    <a:p>
                      <a:r>
                        <a:rPr lang="ro-MD" sz="3600" dirty="0">
                          <a:solidFill>
                            <a:schemeClr val="tx2"/>
                          </a:solidFill>
                        </a:rPr>
                        <a:t>Lipsesc</a:t>
                      </a:r>
                    </a:p>
                  </a:txBody>
                  <a:tcPr anchor="ctr"/>
                </a:tc>
                <a:extLst>
                  <a:ext uri="{0D108BD9-81ED-4DB2-BD59-A6C34878D82A}">
                    <a16:rowId xmlns:a16="http://schemas.microsoft.com/office/drawing/2014/main" val="2989137614"/>
                  </a:ext>
                </a:extLst>
              </a:tr>
              <a:tr h="1377950">
                <a:tc>
                  <a:txBody>
                    <a:bodyPr/>
                    <a:lstStyle/>
                    <a:p>
                      <a:r>
                        <a:rPr lang="ro-MD" sz="3600" dirty="0">
                          <a:solidFill>
                            <a:schemeClr val="tx2"/>
                          </a:solidFill>
                        </a:rPr>
                        <a:t>Contact vizual</a:t>
                      </a:r>
                    </a:p>
                  </a:txBody>
                  <a:tcPr anchor="ctr"/>
                </a:tc>
                <a:tc>
                  <a:txBody>
                    <a:bodyPr/>
                    <a:lstStyle/>
                    <a:p>
                      <a:r>
                        <a:rPr lang="ro-MD" sz="3600" dirty="0">
                          <a:solidFill>
                            <a:schemeClr val="tx2"/>
                          </a:solidFill>
                        </a:rPr>
                        <a:t>Evitat</a:t>
                      </a:r>
                    </a:p>
                  </a:txBody>
                  <a:tcPr anchor="ctr"/>
                </a:tc>
                <a:tc>
                  <a:txBody>
                    <a:bodyPr/>
                    <a:lstStyle/>
                    <a:p>
                      <a:r>
                        <a:rPr lang="ro-MD" sz="3600" dirty="0">
                          <a:solidFill>
                            <a:schemeClr val="tx2"/>
                          </a:solidFill>
                        </a:rPr>
                        <a:t>Normal</a:t>
                      </a:r>
                    </a:p>
                  </a:txBody>
                  <a:tcPr anchor="ctr"/>
                </a:tc>
                <a:tc>
                  <a:txBody>
                    <a:bodyPr/>
                    <a:lstStyle/>
                    <a:p>
                      <a:r>
                        <a:rPr lang="ro-MD" sz="3600" dirty="0">
                          <a:solidFill>
                            <a:schemeClr val="tx2"/>
                          </a:solidFill>
                        </a:rPr>
                        <a:t>Fluctuant</a:t>
                      </a:r>
                    </a:p>
                  </a:txBody>
                  <a:tcPr anchor="ctr"/>
                </a:tc>
                <a:extLst>
                  <a:ext uri="{0D108BD9-81ED-4DB2-BD59-A6C34878D82A}">
                    <a16:rowId xmlns:a16="http://schemas.microsoft.com/office/drawing/2014/main" val="2742844145"/>
                  </a:ext>
                </a:extLst>
              </a:tr>
            </a:tbl>
          </a:graphicData>
        </a:graphic>
      </p:graphicFrame>
    </p:spTree>
    <p:extLst>
      <p:ext uri="{BB962C8B-B14F-4D97-AF65-F5344CB8AC3E}">
        <p14:creationId xmlns:p14="http://schemas.microsoft.com/office/powerpoint/2010/main" val="285579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rmAutofit fontScale="90000"/>
          </a:bodyPr>
          <a:lstStyle/>
          <a:p>
            <a:r>
              <a:rPr lang="it-IT" sz="6000" b="1" dirty="0"/>
              <a:t>Schimbarea paradigmei: de la deficit la neurodiversitate</a:t>
            </a:r>
            <a:endParaRPr lang="ru-RU" sz="6000" b="1" dirty="0"/>
          </a:p>
        </p:txBody>
      </p:sp>
      <p:sp>
        <p:nvSpPr>
          <p:cNvPr id="3" name="Объект 2"/>
          <p:cNvSpPr>
            <a:spLocks noGrp="1"/>
          </p:cNvSpPr>
          <p:nvPr>
            <p:ph idx="1"/>
          </p:nvPr>
        </p:nvSpPr>
        <p:spPr>
          <a:xfrm>
            <a:off x="457200" y="1600200"/>
            <a:ext cx="17526000" cy="8039100"/>
          </a:xfrm>
        </p:spPr>
        <p:txBody>
          <a:bodyPr>
            <a:normAutofit fontScale="85000" lnSpcReduction="20000"/>
          </a:bodyPr>
          <a:lstStyle/>
          <a:p>
            <a:pPr marL="0" indent="0">
              <a:buNone/>
            </a:pPr>
            <a:r>
              <a:rPr lang="ro-MD" sz="6000" b="1" u="sng" dirty="0"/>
              <a:t>Viziunea patologică (modelul deficitului)</a:t>
            </a:r>
          </a:p>
          <a:p>
            <a:pPr marL="0" indent="0">
              <a:buNone/>
            </a:pPr>
            <a:r>
              <a:rPr lang="ro-MD" sz="6000" dirty="0"/>
              <a:t>Persoana autistă era considerată „defectă”, iar scopul intervențiilor era de a </a:t>
            </a:r>
            <a:r>
              <a:rPr lang="ro-MD" sz="6000" b="1" dirty="0"/>
              <a:t>repara</a:t>
            </a:r>
            <a:r>
              <a:rPr lang="ro-MD" sz="6000" dirty="0"/>
              <a:t>, </a:t>
            </a:r>
            <a:r>
              <a:rPr lang="ro-MD" sz="6000" b="1" dirty="0"/>
              <a:t>normaliza</a:t>
            </a:r>
            <a:r>
              <a:rPr lang="ro-MD" sz="6000" dirty="0"/>
              <a:t> sau </a:t>
            </a:r>
            <a:r>
              <a:rPr lang="ro-MD" sz="6000" b="1" dirty="0"/>
              <a:t>corecta</a:t>
            </a:r>
            <a:r>
              <a:rPr lang="ro-MD" sz="6000" dirty="0"/>
              <a:t> comportamente pentru a o face „asemănătoare celorlalți”.</a:t>
            </a:r>
          </a:p>
          <a:p>
            <a:pPr marL="0" indent="0">
              <a:buNone/>
            </a:pPr>
            <a:r>
              <a:rPr lang="ro-MD" sz="6000" u="sng" dirty="0"/>
              <a:t>Exemple din epocă:</a:t>
            </a:r>
          </a:p>
          <a:p>
            <a:pPr marL="0" indent="0">
              <a:buNone/>
            </a:pPr>
            <a:r>
              <a:rPr lang="ro-MD" sz="6000" dirty="0"/>
              <a:t>- terapii bazate pe conformare și disciplină rigidă;</a:t>
            </a:r>
          </a:p>
          <a:p>
            <a:pPr marL="0" indent="0">
              <a:buNone/>
            </a:pPr>
            <a:r>
              <a:rPr lang="ro-MD" sz="6000" dirty="0"/>
              <a:t>- instituționalizare;</a:t>
            </a:r>
          </a:p>
          <a:p>
            <a:pPr marL="0" indent="0">
              <a:buNone/>
            </a:pPr>
            <a:r>
              <a:rPr lang="ro-MD" sz="6000" dirty="0"/>
              <a:t>- abordări orientate spre eliminarea comportamentelor repetitive, fără a înțelege funcția lor.</a:t>
            </a:r>
          </a:p>
          <a:p>
            <a:pPr marL="0" indent="0">
              <a:buNone/>
            </a:pPr>
            <a:r>
              <a:rPr lang="ro-MD" sz="6000" dirty="0"/>
              <a:t>- Această perioadă a fost dominată de dorința de a „corecta individul”.</a:t>
            </a:r>
          </a:p>
          <a:p>
            <a:endParaRPr lang="ro-MD" sz="6000" dirty="0"/>
          </a:p>
        </p:txBody>
      </p:sp>
    </p:spTree>
    <p:extLst>
      <p:ext uri="{BB962C8B-B14F-4D97-AF65-F5344CB8AC3E}">
        <p14:creationId xmlns:p14="http://schemas.microsoft.com/office/powerpoint/2010/main" val="424355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Evoluția conceptului de autism – o privire istorică structurat</a:t>
            </a:r>
            <a:r>
              <a:rPr lang="ro-MD" sz="6000" dirty="0"/>
              <a:t>ă</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b="1" u="sng" dirty="0"/>
              <a:t>2. Viziunea alternativă – Hans Asperger (1944)</a:t>
            </a:r>
          </a:p>
          <a:p>
            <a:pPr marL="0" indent="0">
              <a:buNone/>
            </a:pPr>
            <a:r>
              <a:rPr lang="ro-MD" sz="4800" dirty="0"/>
              <a:t>În </a:t>
            </a:r>
            <a:r>
              <a:rPr lang="ro-MD" sz="4800" b="1" dirty="0"/>
              <a:t>1944</a:t>
            </a:r>
            <a:r>
              <a:rPr lang="ro-MD" sz="4800" dirty="0"/>
              <a:t>, medicul austriac </a:t>
            </a:r>
            <a:r>
              <a:rPr lang="ro-MD" sz="4800" b="1" dirty="0"/>
              <a:t>Hans Asperger</a:t>
            </a:r>
            <a:r>
              <a:rPr lang="ro-MD" sz="4800" dirty="0"/>
              <a:t> a publicat o serie de observații care contraziceau modelul restrictiv al lui Kanner.</a:t>
            </a:r>
            <a:br>
              <a:rPr lang="ro-MD" sz="4800" dirty="0"/>
            </a:br>
            <a:r>
              <a:rPr lang="ro-MD" sz="4800" dirty="0"/>
              <a:t>El descria autismul ca pe o </a:t>
            </a:r>
            <a:r>
              <a:rPr lang="ro-MD" sz="4800" u="sng" dirty="0"/>
              <a:t>condiție poligenică</a:t>
            </a:r>
            <a:r>
              <a:rPr lang="ro-MD" sz="4800" dirty="0"/>
              <a:t>, prezentă pe tot parcursul vieții, care necesită sprijin, adaptare și înțelegere constantă din partea societății.</a:t>
            </a:r>
          </a:p>
          <a:p>
            <a:pPr marL="0" indent="0">
              <a:buNone/>
            </a:pPr>
            <a:r>
              <a:rPr lang="ro-MD" sz="4800" dirty="0"/>
              <a:t>Asperger a introdus ideea că autismul </a:t>
            </a:r>
            <a:r>
              <a:rPr lang="ro-MD" sz="4800" b="1" dirty="0"/>
              <a:t>nu este un bloc uniform, ci un spectru divers</a:t>
            </a:r>
            <a:r>
              <a:rPr lang="ro-MD" sz="4800" dirty="0"/>
              <a:t>, caracterizat de:</a:t>
            </a:r>
          </a:p>
          <a:p>
            <a:pPr marL="0" indent="0">
              <a:buNone/>
            </a:pPr>
            <a:r>
              <a:rPr lang="ro-MD" sz="4800" dirty="0"/>
              <a:t>-o mare variabilitate în abilități și dificultăți,</a:t>
            </a:r>
          </a:p>
          <a:p>
            <a:pPr marL="0" indent="0">
              <a:buNone/>
            </a:pPr>
            <a:r>
              <a:rPr lang="ro-MD" sz="4800" dirty="0"/>
              <a:t>- prezența unor talente speciale,</a:t>
            </a:r>
          </a:p>
          <a:p>
            <a:pPr marL="0" indent="0">
              <a:buNone/>
            </a:pPr>
            <a:r>
              <a:rPr lang="ro-MD" sz="4800" dirty="0"/>
              <a:t>- combinații unice de puncte forte și nevoi.</a:t>
            </a:r>
          </a:p>
          <a:p>
            <a:pPr marL="0" indent="0">
              <a:buNone/>
            </a:pPr>
            <a:r>
              <a:rPr lang="ro-MD" sz="4800" dirty="0"/>
              <a:t>Această viziune largă și umanizată a stat la baza conceptului modern de </a:t>
            </a:r>
            <a:r>
              <a:rPr lang="ro-MD" sz="4800" b="1" dirty="0"/>
              <a:t>spectru autist</a:t>
            </a:r>
            <a:r>
              <a:rPr lang="ro-MD" sz="4800" dirty="0"/>
              <a:t>.</a:t>
            </a:r>
          </a:p>
        </p:txBody>
      </p:sp>
    </p:spTree>
    <p:extLst>
      <p:ext uri="{BB962C8B-B14F-4D97-AF65-F5344CB8AC3E}">
        <p14:creationId xmlns:p14="http://schemas.microsoft.com/office/powerpoint/2010/main" val="3057256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rmAutofit/>
          </a:bodyPr>
          <a:lstStyle/>
          <a:p>
            <a:r>
              <a:rPr lang="ro-MD" sz="6000" b="1" dirty="0"/>
              <a:t>Tranziția spre abordarea neurodiversității</a:t>
            </a:r>
          </a:p>
        </p:txBody>
      </p:sp>
      <p:sp>
        <p:nvSpPr>
          <p:cNvPr id="3" name="Объект 2"/>
          <p:cNvSpPr>
            <a:spLocks noGrp="1"/>
          </p:cNvSpPr>
          <p:nvPr>
            <p:ph idx="1"/>
          </p:nvPr>
        </p:nvSpPr>
        <p:spPr>
          <a:xfrm>
            <a:off x="457200" y="1600200"/>
            <a:ext cx="17526000" cy="8039100"/>
          </a:xfrm>
        </p:spPr>
        <p:txBody>
          <a:bodyPr>
            <a:normAutofit fontScale="55000" lnSpcReduction="20000"/>
          </a:bodyPr>
          <a:lstStyle/>
          <a:p>
            <a:pPr marL="0" indent="0">
              <a:buNone/>
            </a:pPr>
            <a:r>
              <a:rPr lang="ro-MD" sz="6000" dirty="0"/>
              <a:t>Începând cu anii 1990 și mai ales 2000, cercetătorii, psihologii și activiștii autiști au început să promoveze ideea că:</a:t>
            </a:r>
          </a:p>
          <a:p>
            <a:r>
              <a:rPr lang="ro-MD" sz="6000" b="1" dirty="0"/>
              <a:t>Autismul nu este o boală, ci un mod diferit de funcționare a creierului.</a:t>
            </a:r>
          </a:p>
          <a:p>
            <a:pPr marL="0" indent="0">
              <a:buNone/>
            </a:pPr>
            <a:r>
              <a:rPr lang="ro-MD" sz="6000" dirty="0"/>
              <a:t>Conceptul de </a:t>
            </a:r>
            <a:r>
              <a:rPr lang="ro-MD" sz="6000" b="1" dirty="0"/>
              <a:t>neurodiversitate</a:t>
            </a:r>
            <a:r>
              <a:rPr lang="ro-MD" sz="6000" dirty="0"/>
              <a:t>, introdus de Judy Singer (1998), susține că diversitatea neurologică (autism, ADHD, dislexie etc.) este la fel de firească precum diversitatea culturală, etnică sau biologică.</a:t>
            </a:r>
          </a:p>
          <a:p>
            <a:pPr marL="0" indent="0">
              <a:buNone/>
            </a:pPr>
            <a:r>
              <a:rPr lang="ro-MD" sz="6000" b="1" u="sng" dirty="0"/>
              <a:t>Principiile neurodiversității includ:</a:t>
            </a:r>
          </a:p>
          <a:p>
            <a:pPr marL="0" indent="0">
              <a:buNone/>
            </a:pPr>
            <a:r>
              <a:rPr lang="ro-MD" sz="6000" dirty="0"/>
              <a:t>- autismul este o parte naturală a spectrului uman,</a:t>
            </a:r>
          </a:p>
          <a:p>
            <a:pPr marL="0" indent="0">
              <a:buNone/>
            </a:pPr>
            <a:r>
              <a:rPr lang="ro-MD" sz="6000" dirty="0"/>
              <a:t>- nu trebuie „tratat” sau „vindecat”, ci </a:t>
            </a:r>
            <a:r>
              <a:rPr lang="ro-MD" sz="6000" b="1" dirty="0"/>
              <a:t>înțeles</a:t>
            </a:r>
            <a:r>
              <a:rPr lang="ro-MD" sz="6000" dirty="0"/>
              <a:t>,</a:t>
            </a:r>
          </a:p>
          <a:p>
            <a:pPr marL="0" indent="0">
              <a:buNone/>
            </a:pPr>
            <a:r>
              <a:rPr lang="ro-MD" sz="6000" dirty="0"/>
              <a:t>- multe comportamente considerate „simptom” sunt, de fapt, </a:t>
            </a:r>
            <a:r>
              <a:rPr lang="ro-MD" sz="6000" b="1" dirty="0"/>
              <a:t>moduri adaptative de procesare</a:t>
            </a:r>
            <a:r>
              <a:rPr lang="ro-MD" sz="6000" dirty="0"/>
              <a:t>,</a:t>
            </a:r>
          </a:p>
          <a:p>
            <a:pPr>
              <a:buFontTx/>
              <a:buChar char="-"/>
            </a:pPr>
            <a:r>
              <a:rPr lang="ro-MD" sz="6000" dirty="0"/>
              <a:t>potențialul persoanei autiste trebuie valorificat, nu anulat.</a:t>
            </a:r>
          </a:p>
          <a:p>
            <a:pPr>
              <a:buFontTx/>
              <a:buChar char="-"/>
            </a:pPr>
            <a:endParaRPr lang="ro-MD" sz="6000" dirty="0"/>
          </a:p>
          <a:p>
            <a:pPr marL="0" indent="0">
              <a:buNone/>
            </a:pPr>
            <a:r>
              <a:rPr lang="ro-MD" sz="6000" b="1" u="sng" dirty="0"/>
              <a:t>Exemple:</a:t>
            </a:r>
          </a:p>
          <a:p>
            <a:pPr marL="0" indent="0">
              <a:buNone/>
            </a:pPr>
            <a:r>
              <a:rPr lang="ro-MD" sz="6000" dirty="0"/>
              <a:t>- hiperfocusul poate deveni abilități profesionale excelente;</a:t>
            </a:r>
          </a:p>
          <a:p>
            <a:pPr marL="0" indent="0">
              <a:buNone/>
            </a:pPr>
            <a:r>
              <a:rPr lang="ro-MD" sz="6000" dirty="0"/>
              <a:t>- gândirea vizuală duce la soluții creative;</a:t>
            </a:r>
          </a:p>
          <a:p>
            <a:pPr marL="0" indent="0">
              <a:buNone/>
            </a:pPr>
            <a:r>
              <a:rPr lang="ro-MD" sz="6000" dirty="0"/>
              <a:t>- nteresul intens pentru anumite domenii poate transforma o persoană în expert.</a:t>
            </a:r>
          </a:p>
          <a:p>
            <a:pPr marL="0" indent="0">
              <a:buNone/>
            </a:pPr>
            <a:r>
              <a:rPr lang="ro-MD" sz="6000" dirty="0"/>
              <a:t>Această schimbare a schimbat și perspectiva persoanelor autiste, nu doar a specialiștilor.</a:t>
            </a:r>
          </a:p>
          <a:p>
            <a:endParaRPr lang="ro-MD" sz="6000" dirty="0"/>
          </a:p>
        </p:txBody>
      </p:sp>
    </p:spTree>
    <p:extLst>
      <p:ext uri="{BB962C8B-B14F-4D97-AF65-F5344CB8AC3E}">
        <p14:creationId xmlns:p14="http://schemas.microsoft.com/office/powerpoint/2010/main" val="843279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rmAutofit/>
          </a:bodyPr>
          <a:lstStyle/>
          <a:p>
            <a:r>
              <a:rPr lang="ro-MD" sz="6000" b="1" dirty="0"/>
              <a:t>Tranziția spre abordarea neurodiversității</a:t>
            </a:r>
          </a:p>
        </p:txBody>
      </p:sp>
      <p:sp>
        <p:nvSpPr>
          <p:cNvPr id="3" name="Объект 2"/>
          <p:cNvSpPr>
            <a:spLocks noGrp="1"/>
          </p:cNvSpPr>
          <p:nvPr>
            <p:ph idx="1"/>
          </p:nvPr>
        </p:nvSpPr>
        <p:spPr>
          <a:xfrm>
            <a:off x="457200" y="1600200"/>
            <a:ext cx="17526000" cy="8039100"/>
          </a:xfrm>
        </p:spPr>
        <p:txBody>
          <a:bodyPr>
            <a:normAutofit fontScale="70000" lnSpcReduction="20000"/>
          </a:bodyPr>
          <a:lstStyle/>
          <a:p>
            <a:pPr marL="0" indent="0">
              <a:buNone/>
            </a:pPr>
            <a:r>
              <a:rPr lang="ro-MD" sz="6000" b="1" u="sng" dirty="0"/>
              <a:t>Accent pe adaptare, nu pe corectare</a:t>
            </a:r>
          </a:p>
          <a:p>
            <a:pPr marL="0" indent="0">
              <a:buNone/>
            </a:pPr>
            <a:r>
              <a:rPr lang="ro-MD" sz="6000" dirty="0"/>
              <a:t>Teoria modernă afirmă că dificultățile persoanelor autiste apar adesea </a:t>
            </a:r>
            <a:r>
              <a:rPr lang="ro-MD" sz="6000" b="1" dirty="0"/>
              <a:t>din interacțiunea cu un mediu nepotrivit</a:t>
            </a:r>
            <a:r>
              <a:rPr lang="ro-MD" sz="6000" dirty="0"/>
              <a:t>, nu din „defecte interne”.</a:t>
            </a:r>
          </a:p>
          <a:p>
            <a:pPr marL="0" indent="0">
              <a:buNone/>
            </a:pPr>
            <a:r>
              <a:rPr lang="ro-MD" sz="6000" dirty="0"/>
              <a:t>Astăzi se pune accent pe:</a:t>
            </a:r>
          </a:p>
          <a:p>
            <a:pPr marL="0" indent="0">
              <a:buNone/>
            </a:pPr>
            <a:r>
              <a:rPr lang="ro-MD" sz="6000" dirty="0"/>
              <a:t>- construirea unui </a:t>
            </a:r>
            <a:r>
              <a:rPr lang="ro-MD" sz="6000" b="1" dirty="0"/>
              <a:t>mediu accesibil</a:t>
            </a:r>
            <a:r>
              <a:rPr lang="ro-MD" sz="6000" dirty="0"/>
              <a:t> (școală, serviciu, comunitate),</a:t>
            </a:r>
          </a:p>
          <a:p>
            <a:pPr marL="0" indent="0">
              <a:buNone/>
            </a:pPr>
            <a:r>
              <a:rPr lang="ro-MD" sz="6000" b="1" dirty="0"/>
              <a:t>- acomodări rezonabile</a:t>
            </a:r>
            <a:r>
              <a:rPr lang="ro-MD" sz="6000" dirty="0"/>
              <a:t> (program previzibil, reducerea stimulilor, materiale vizuale),</a:t>
            </a:r>
          </a:p>
          <a:p>
            <a:pPr marL="0" indent="0">
              <a:buNone/>
            </a:pPr>
            <a:r>
              <a:rPr lang="ro-MD" sz="6000" b="1" dirty="0"/>
              <a:t>- intervenții bazate pe sprijin</a:t>
            </a:r>
            <a:r>
              <a:rPr lang="ro-MD" sz="6000" dirty="0"/>
              <a:t>, nu pe conformare,</a:t>
            </a:r>
          </a:p>
          <a:p>
            <a:pPr marL="0" indent="0">
              <a:buNone/>
            </a:pPr>
            <a:r>
              <a:rPr lang="ro-MD" sz="6000" dirty="0"/>
              <a:t>- dezvoltarea </a:t>
            </a:r>
            <a:r>
              <a:rPr lang="ro-MD" sz="6000" b="1" dirty="0"/>
              <a:t>abilităților reale de autonomie</a:t>
            </a:r>
            <a:r>
              <a:rPr lang="ro-MD" sz="6000" dirty="0"/>
              <a:t>, nu a imitației sociale.</a:t>
            </a:r>
          </a:p>
          <a:p>
            <a:pPr marL="0" indent="0">
              <a:buNone/>
            </a:pPr>
            <a:endParaRPr lang="ro-MD" sz="6000" dirty="0"/>
          </a:p>
          <a:p>
            <a:pPr marL="0" indent="0">
              <a:buNone/>
            </a:pPr>
            <a:r>
              <a:rPr lang="ro-MD" sz="6000" dirty="0"/>
              <a:t>Așadar, obiectivul intervenției nu este să „normalizeze” persoana, ci să o ajute să funcționeze în propriul stil, în mod demn și eficient.</a:t>
            </a:r>
          </a:p>
          <a:p>
            <a:endParaRPr lang="ro-MD" sz="6000" dirty="0"/>
          </a:p>
        </p:txBody>
      </p:sp>
    </p:spTree>
    <p:extLst>
      <p:ext uri="{BB962C8B-B14F-4D97-AF65-F5344CB8AC3E}">
        <p14:creationId xmlns:p14="http://schemas.microsoft.com/office/powerpoint/2010/main" val="1138081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Modelul medical vs. modelul social – două paradigme diferite</a:t>
            </a:r>
            <a:endParaRPr lang="ro-MD" sz="5400" b="1" dirty="0"/>
          </a:p>
        </p:txBody>
      </p:sp>
      <p:sp>
        <p:nvSpPr>
          <p:cNvPr id="3" name="Объект 2"/>
          <p:cNvSpPr>
            <a:spLocks noGrp="1"/>
          </p:cNvSpPr>
          <p:nvPr>
            <p:ph idx="1"/>
          </p:nvPr>
        </p:nvSpPr>
        <p:spPr>
          <a:xfrm>
            <a:off x="457200" y="1600200"/>
            <a:ext cx="17526000" cy="8039100"/>
          </a:xfrm>
        </p:spPr>
        <p:txBody>
          <a:bodyPr>
            <a:normAutofit fontScale="55000" lnSpcReduction="20000"/>
          </a:bodyPr>
          <a:lstStyle/>
          <a:p>
            <a:pPr marL="0" indent="0">
              <a:buNone/>
            </a:pPr>
            <a:r>
              <a:rPr lang="ro-MD" sz="6000" b="1" u="sng" dirty="0"/>
              <a:t>Modelul medical al dizabilității- </a:t>
            </a:r>
            <a:r>
              <a:rPr lang="ro-MD" sz="6000" dirty="0"/>
              <a:t>privește autismul ca pe o </a:t>
            </a:r>
            <a:r>
              <a:rPr lang="ro-MD" sz="6000" b="1" dirty="0"/>
              <a:t>afecțiune internă</a:t>
            </a:r>
            <a:r>
              <a:rPr lang="ro-MD" sz="6000" dirty="0"/>
              <a:t> a persoanei.</a:t>
            </a:r>
          </a:p>
          <a:p>
            <a:pPr marL="0" indent="0">
              <a:buNone/>
            </a:pPr>
            <a:r>
              <a:rPr lang="ro-MD" sz="6000" b="1" dirty="0"/>
              <a:t>Caracteristici:</a:t>
            </a:r>
          </a:p>
          <a:p>
            <a:pPr marL="0" indent="0">
              <a:buNone/>
            </a:pPr>
            <a:r>
              <a:rPr lang="ro-MD" sz="6000" dirty="0"/>
              <a:t>- accent pe diagnostic și categorie,</a:t>
            </a:r>
          </a:p>
          <a:p>
            <a:pPr marL="0" indent="0">
              <a:buNone/>
            </a:pPr>
            <a:r>
              <a:rPr lang="ro-MD" sz="6000" dirty="0"/>
              <a:t>- intervenția urmărește reducerea simptomelor,</a:t>
            </a:r>
          </a:p>
          <a:p>
            <a:pPr marL="0" indent="0">
              <a:buNone/>
            </a:pPr>
            <a:r>
              <a:rPr lang="ro-MD" sz="6000" dirty="0"/>
              <a:t>- terapeutul este centrul procesului,</a:t>
            </a:r>
          </a:p>
          <a:p>
            <a:pPr marL="0" indent="0">
              <a:buNone/>
            </a:pPr>
            <a:r>
              <a:rPr lang="ro-MD" sz="6000" b="1" dirty="0"/>
              <a:t>scop: persoana să devină cât mai „funcțională” conform normelor societății.</a:t>
            </a:r>
          </a:p>
          <a:p>
            <a:pPr marL="0" indent="0">
              <a:buNone/>
            </a:pPr>
            <a:r>
              <a:rPr lang="ro-MD" sz="6000" dirty="0"/>
              <a:t>Acest model a fost dominant până în anii 2000 și încă influențează profund sistemele de evaluare.</a:t>
            </a:r>
          </a:p>
          <a:p>
            <a:pPr marL="0" indent="0">
              <a:buNone/>
            </a:pPr>
            <a:r>
              <a:rPr lang="ro-MD" sz="6000" b="1" dirty="0"/>
              <a:t>Avantaje:</a:t>
            </a:r>
          </a:p>
          <a:p>
            <a:pPr marL="0" indent="0">
              <a:buNone/>
            </a:pPr>
            <a:r>
              <a:rPr lang="ro-MD" sz="6000" dirty="0"/>
              <a:t>- identificare clară a nevoilor,</a:t>
            </a:r>
          </a:p>
          <a:p>
            <a:pPr marL="0" indent="0">
              <a:buNone/>
            </a:pPr>
            <a:r>
              <a:rPr lang="ro-MD" sz="6000" dirty="0"/>
              <a:t>- acces la servicii medicale,</a:t>
            </a:r>
          </a:p>
          <a:p>
            <a:pPr marL="0" indent="0">
              <a:buNone/>
            </a:pPr>
            <a:r>
              <a:rPr lang="ro-MD" sz="6000" dirty="0"/>
              <a:t>- sprijin pentru intervenție timpurie.</a:t>
            </a:r>
          </a:p>
          <a:p>
            <a:pPr marL="0" indent="0">
              <a:buNone/>
            </a:pPr>
            <a:r>
              <a:rPr lang="ro-MD" sz="6000" b="1" dirty="0"/>
              <a:t>Limitări:</a:t>
            </a:r>
          </a:p>
          <a:p>
            <a:pPr marL="0" indent="0">
              <a:buNone/>
            </a:pPr>
            <a:r>
              <a:rPr lang="ro-MD" sz="6000" dirty="0"/>
              <a:t>- reduce persoana la diagnosticul ei,</a:t>
            </a:r>
          </a:p>
          <a:p>
            <a:pPr marL="0" indent="0">
              <a:buNone/>
            </a:pPr>
            <a:r>
              <a:rPr lang="ro-MD" sz="6000" dirty="0"/>
              <a:t>- ignoră barierele sociale,</a:t>
            </a:r>
          </a:p>
          <a:p>
            <a:pPr marL="0" indent="0">
              <a:buNone/>
            </a:pPr>
            <a:r>
              <a:rPr lang="ro-MD" sz="6000" dirty="0"/>
              <a:t>- promovează conformarea în locul incluziunii reale.</a:t>
            </a:r>
          </a:p>
          <a:p>
            <a:endParaRPr lang="ro-MD" sz="6000" dirty="0"/>
          </a:p>
        </p:txBody>
      </p:sp>
    </p:spTree>
    <p:extLst>
      <p:ext uri="{BB962C8B-B14F-4D97-AF65-F5344CB8AC3E}">
        <p14:creationId xmlns:p14="http://schemas.microsoft.com/office/powerpoint/2010/main" val="3564830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Modelul medical vs. modelul social – două paradigme diferite</a:t>
            </a:r>
            <a:endParaRPr lang="ro-MD" sz="5400" b="1" dirty="0"/>
          </a:p>
        </p:txBody>
      </p:sp>
      <p:sp>
        <p:nvSpPr>
          <p:cNvPr id="3" name="Объект 2"/>
          <p:cNvSpPr>
            <a:spLocks noGrp="1"/>
          </p:cNvSpPr>
          <p:nvPr>
            <p:ph idx="1"/>
          </p:nvPr>
        </p:nvSpPr>
        <p:spPr>
          <a:xfrm>
            <a:off x="457200" y="1600200"/>
            <a:ext cx="17526000" cy="8039100"/>
          </a:xfrm>
        </p:spPr>
        <p:txBody>
          <a:bodyPr>
            <a:normAutofit fontScale="70000" lnSpcReduction="20000"/>
          </a:bodyPr>
          <a:lstStyle/>
          <a:p>
            <a:pPr marL="0" indent="0">
              <a:buNone/>
            </a:pPr>
            <a:r>
              <a:rPr lang="ro-MD" sz="6000" b="1" u="sng" dirty="0"/>
              <a:t>Modelul social al dizabilității</a:t>
            </a:r>
          </a:p>
          <a:p>
            <a:pPr marL="0" indent="0">
              <a:buNone/>
            </a:pPr>
            <a:r>
              <a:rPr lang="ro-MD" sz="6000" dirty="0"/>
              <a:t>Modelul social schimbă radical perspectiva: </a:t>
            </a:r>
            <a:r>
              <a:rPr lang="ro-MD" sz="6000" b="1" dirty="0"/>
              <a:t>nu persoana este „dizabilă”, ci societatea creează dizabilitatea prin bariere.</a:t>
            </a:r>
            <a:endParaRPr lang="ro-MD" sz="6000" dirty="0"/>
          </a:p>
          <a:p>
            <a:pPr marL="0" indent="0">
              <a:buNone/>
            </a:pPr>
            <a:r>
              <a:rPr lang="ro-MD" sz="6000" b="1" dirty="0"/>
              <a:t>Barierele pot fi:</a:t>
            </a:r>
          </a:p>
          <a:p>
            <a:pPr marL="0" indent="0">
              <a:buNone/>
            </a:pPr>
            <a:r>
              <a:rPr lang="ro-MD" sz="6000" dirty="0"/>
              <a:t>- arhitecturale (spații neadaptate),</a:t>
            </a:r>
          </a:p>
          <a:p>
            <a:pPr marL="0" indent="0">
              <a:buNone/>
            </a:pPr>
            <a:r>
              <a:rPr lang="ro-MD" sz="6000" dirty="0"/>
              <a:t>- sociale (prejudecăți),</a:t>
            </a:r>
          </a:p>
          <a:p>
            <a:pPr marL="0" indent="0">
              <a:buNone/>
            </a:pPr>
            <a:r>
              <a:rPr lang="ro-MD" sz="6000" dirty="0"/>
              <a:t>- educaționale (sisteme rigide),</a:t>
            </a:r>
          </a:p>
          <a:p>
            <a:pPr marL="0" indent="0">
              <a:buNone/>
            </a:pPr>
            <a:r>
              <a:rPr lang="ro-MD" sz="6000" dirty="0"/>
              <a:t>- senzoriale (zgomot, lumini intense),</a:t>
            </a:r>
          </a:p>
          <a:p>
            <a:pPr marL="0" indent="0">
              <a:buNone/>
            </a:pPr>
            <a:r>
              <a:rPr lang="ro-MD" sz="6000" dirty="0"/>
              <a:t>- instituționale (servicii insuficiente).</a:t>
            </a:r>
          </a:p>
          <a:p>
            <a:pPr marL="0" indent="0">
              <a:buNone/>
            </a:pPr>
            <a:r>
              <a:rPr lang="ro-MD" sz="6000" b="1" dirty="0"/>
              <a:t>Concluzia modelului social:</a:t>
            </a:r>
          </a:p>
          <a:p>
            <a:pPr marL="0" indent="0">
              <a:buNone/>
            </a:pPr>
            <a:r>
              <a:rPr lang="ro-MD" sz="6000" b="1" dirty="0"/>
              <a:t>autismul nu este o problemă individuală, ci o problemă a mediului și a organizării sociale.</a:t>
            </a:r>
            <a:endParaRPr lang="ro-MD" sz="6000" dirty="0"/>
          </a:p>
          <a:p>
            <a:endParaRPr lang="ro-MD" sz="6000" dirty="0"/>
          </a:p>
        </p:txBody>
      </p:sp>
    </p:spTree>
    <p:extLst>
      <p:ext uri="{BB962C8B-B14F-4D97-AF65-F5344CB8AC3E}">
        <p14:creationId xmlns:p14="http://schemas.microsoft.com/office/powerpoint/2010/main" val="188130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Modelul medical vs. modelul social – două paradigme diferite</a:t>
            </a:r>
            <a:endParaRPr lang="ro-MD" sz="5400" b="1" dirty="0"/>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sz="6000" b="1" u="sng" dirty="0"/>
              <a:t>Modelul integrat – abordarea modernă echilibrată</a:t>
            </a:r>
          </a:p>
          <a:p>
            <a:pPr marL="0" indent="0">
              <a:buNone/>
            </a:pPr>
            <a:r>
              <a:rPr lang="ro-MD" sz="6000" dirty="0"/>
              <a:t>Politicile și practicile actuale din Europa, SUA, Canada și Australia combină elemente din ambele modele, creând o perspectivă echilibrată.</a:t>
            </a:r>
          </a:p>
          <a:p>
            <a:pPr marL="0" indent="0">
              <a:buNone/>
            </a:pPr>
            <a:r>
              <a:rPr lang="ro-MD" sz="6000" b="1" dirty="0"/>
              <a:t>Modelul modern afirmă:</a:t>
            </a:r>
          </a:p>
          <a:p>
            <a:pPr marL="0" indent="0">
              <a:buNone/>
            </a:pPr>
            <a:r>
              <a:rPr lang="ro-MD" sz="6000" dirty="0"/>
              <a:t>- autismul are baze neurobiologice (modelul medical),</a:t>
            </a:r>
          </a:p>
          <a:p>
            <a:pPr marL="0" indent="0">
              <a:buNone/>
            </a:pPr>
            <a:r>
              <a:rPr lang="ro-MD" sz="6000" dirty="0"/>
              <a:t>- dar dizabilitatea rezultă din interacțiunea cu barierele societății (modelul social),</a:t>
            </a:r>
          </a:p>
          <a:p>
            <a:pPr marL="0" indent="0">
              <a:buNone/>
            </a:pPr>
            <a:r>
              <a:rPr lang="ro-MD" sz="6000" dirty="0"/>
              <a:t>- soluția este o combinație între suport individual + adaptarea mediului.</a:t>
            </a:r>
          </a:p>
        </p:txBody>
      </p:sp>
    </p:spTree>
    <p:extLst>
      <p:ext uri="{BB962C8B-B14F-4D97-AF65-F5344CB8AC3E}">
        <p14:creationId xmlns:p14="http://schemas.microsoft.com/office/powerpoint/2010/main" val="919150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Modelul medical vs. modelul social – două paradigme diferite</a:t>
            </a:r>
            <a:endParaRPr lang="ro-MD" sz="5400" b="1" dirty="0"/>
          </a:p>
        </p:txBody>
      </p:sp>
      <p:sp>
        <p:nvSpPr>
          <p:cNvPr id="3" name="Объект 2"/>
          <p:cNvSpPr>
            <a:spLocks noGrp="1"/>
          </p:cNvSpPr>
          <p:nvPr>
            <p:ph idx="1"/>
          </p:nvPr>
        </p:nvSpPr>
        <p:spPr>
          <a:xfrm>
            <a:off x="457200" y="1600200"/>
            <a:ext cx="17526000" cy="8039100"/>
          </a:xfrm>
        </p:spPr>
        <p:txBody>
          <a:bodyPr>
            <a:normAutofit fontScale="70000" lnSpcReduction="20000"/>
          </a:bodyPr>
          <a:lstStyle/>
          <a:p>
            <a:pPr marL="0" indent="0">
              <a:buNone/>
            </a:pPr>
            <a:r>
              <a:rPr lang="ro-MD" sz="6000" b="1" dirty="0"/>
              <a:t>Exemplu de integrare:</a:t>
            </a:r>
          </a:p>
          <a:p>
            <a:pPr marL="0" indent="0">
              <a:buNone/>
            </a:pPr>
            <a:r>
              <a:rPr lang="ro-MD" sz="6000" dirty="0"/>
              <a:t>- diagnostic timpuriu (componenta medicală),</a:t>
            </a:r>
          </a:p>
          <a:p>
            <a:pPr marL="0" indent="0">
              <a:buNone/>
            </a:pPr>
            <a:r>
              <a:rPr lang="ro-MD" sz="6000" dirty="0"/>
              <a:t>- plan educațional adaptat și acomodări (componenta socială),</a:t>
            </a:r>
          </a:p>
          <a:p>
            <a:pPr marL="0" indent="0">
              <a:buNone/>
            </a:pPr>
            <a:r>
              <a:rPr lang="ro-MD" sz="6000" dirty="0"/>
              <a:t>- participarea activă a familiei și persoanei (abordare centrată pe individ),</a:t>
            </a:r>
          </a:p>
          <a:p>
            <a:pPr marL="0" indent="0">
              <a:buNone/>
            </a:pPr>
            <a:r>
              <a:rPr lang="ro-MD" sz="6000" dirty="0"/>
              <a:t>- politici publice incluzive (componenta sistemică).</a:t>
            </a:r>
          </a:p>
          <a:p>
            <a:pPr marL="0" indent="0">
              <a:buNone/>
            </a:pPr>
            <a:r>
              <a:rPr lang="ro-MD" sz="6000" b="1" dirty="0"/>
              <a:t>Astfel se ajunge la o abordare holistică, care:</a:t>
            </a:r>
          </a:p>
          <a:p>
            <a:pPr marL="0" indent="0">
              <a:buNone/>
            </a:pPr>
            <a:r>
              <a:rPr lang="ro-MD" sz="6000" b="1" dirty="0"/>
              <a:t>- respectă demnitatea persoanei,</a:t>
            </a:r>
          </a:p>
          <a:p>
            <a:pPr marL="0" indent="0">
              <a:buNone/>
            </a:pPr>
            <a:r>
              <a:rPr lang="ro-MD" sz="6000" dirty="0"/>
              <a:t>- promovează autonomia,</a:t>
            </a:r>
          </a:p>
          <a:p>
            <a:pPr marL="0" indent="0">
              <a:buNone/>
            </a:pPr>
            <a:r>
              <a:rPr lang="ro-MD" sz="6000" dirty="0"/>
              <a:t>- valorifică talentele,</a:t>
            </a:r>
          </a:p>
          <a:p>
            <a:pPr marL="0" indent="0">
              <a:buNone/>
            </a:pPr>
            <a:r>
              <a:rPr lang="ro-MD" sz="6000" dirty="0"/>
              <a:t>- reduce barierele,</a:t>
            </a:r>
          </a:p>
          <a:p>
            <a:pPr marL="0" indent="0">
              <a:buNone/>
            </a:pPr>
            <a:r>
              <a:rPr lang="ro-MD" sz="6000" dirty="0"/>
              <a:t>- construiește o societate incluzivă.</a:t>
            </a:r>
          </a:p>
        </p:txBody>
      </p:sp>
    </p:spTree>
    <p:extLst>
      <p:ext uri="{BB962C8B-B14F-4D97-AF65-F5344CB8AC3E}">
        <p14:creationId xmlns:p14="http://schemas.microsoft.com/office/powerpoint/2010/main" val="777514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Modelul medical vs. modelul social – două paradigme diferite</a:t>
            </a:r>
            <a:endParaRPr lang="ro-MD" sz="5400" b="1" dirty="0"/>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sz="6000" dirty="0"/>
              <a:t>Evoluția înțelegerii autismului reflectă trecerea de la:</a:t>
            </a:r>
          </a:p>
          <a:p>
            <a:pPr marL="0" indent="0">
              <a:buNone/>
            </a:pPr>
            <a:r>
              <a:rPr lang="ro-MD" sz="6000" b="1" dirty="0"/>
              <a:t>patologizare → diversitate</a:t>
            </a:r>
            <a:r>
              <a:rPr lang="ro-MD" sz="6000" dirty="0"/>
              <a:t>,</a:t>
            </a:r>
          </a:p>
          <a:p>
            <a:pPr marL="0" indent="0">
              <a:buNone/>
            </a:pPr>
            <a:r>
              <a:rPr lang="ro-MD" sz="6000" b="1" dirty="0"/>
              <a:t>corectare → adaptare</a:t>
            </a:r>
            <a:r>
              <a:rPr lang="ro-MD" sz="6000" dirty="0"/>
              <a:t>,</a:t>
            </a:r>
          </a:p>
          <a:p>
            <a:pPr marL="0" indent="0">
              <a:buNone/>
            </a:pPr>
            <a:r>
              <a:rPr lang="ro-MD" sz="6000" b="1" dirty="0"/>
              <a:t>deficit → potențial</a:t>
            </a:r>
            <a:r>
              <a:rPr lang="ro-MD" sz="6000" dirty="0"/>
              <a:t>,</a:t>
            </a:r>
          </a:p>
          <a:p>
            <a:pPr marL="0" indent="0">
              <a:buNone/>
            </a:pPr>
            <a:r>
              <a:rPr lang="ro-MD" sz="6000" b="1" dirty="0"/>
              <a:t>intervenție impusă → suport personalizat</a:t>
            </a:r>
            <a:r>
              <a:rPr lang="ro-MD" sz="6000" dirty="0"/>
              <a:t>,</a:t>
            </a:r>
          </a:p>
          <a:p>
            <a:pPr marL="0" indent="0">
              <a:buNone/>
            </a:pPr>
            <a:r>
              <a:rPr lang="ro-MD" sz="6000" b="1" dirty="0"/>
              <a:t>vinovățirea individului → responsabilitatea societății</a:t>
            </a:r>
            <a:r>
              <a:rPr lang="ro-MD" sz="6000" dirty="0"/>
              <a:t>.</a:t>
            </a:r>
          </a:p>
          <a:p>
            <a:pPr marL="0" indent="0">
              <a:buNone/>
            </a:pPr>
            <a:r>
              <a:rPr lang="ro-MD" sz="6000" dirty="0"/>
              <a:t>Această transformare conceptuală este una dintre cele mai mari schimbări ale secolului XXI în domeniul dizabilității și drepturilor omului.</a:t>
            </a:r>
          </a:p>
          <a:p>
            <a:pPr marL="0" indent="0">
              <a:buNone/>
            </a:pPr>
            <a:endParaRPr lang="ro-MD" sz="6000" dirty="0"/>
          </a:p>
        </p:txBody>
      </p:sp>
    </p:spTree>
    <p:extLst>
      <p:ext uri="{BB962C8B-B14F-4D97-AF65-F5344CB8AC3E}">
        <p14:creationId xmlns:p14="http://schemas.microsoft.com/office/powerpoint/2010/main" val="198464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Intervenția timpurie bazată pe dovezi – fundamentul progresului în autism</a:t>
            </a:r>
          </a:p>
        </p:txBody>
      </p:sp>
      <p:sp>
        <p:nvSpPr>
          <p:cNvPr id="3" name="Объект 2"/>
          <p:cNvSpPr>
            <a:spLocks noGrp="1"/>
          </p:cNvSpPr>
          <p:nvPr>
            <p:ph idx="1"/>
          </p:nvPr>
        </p:nvSpPr>
        <p:spPr>
          <a:xfrm>
            <a:off x="457200" y="1600200"/>
            <a:ext cx="17526000" cy="8039100"/>
          </a:xfrm>
        </p:spPr>
        <p:txBody>
          <a:bodyPr>
            <a:normAutofit fontScale="85000" lnSpcReduction="10000"/>
          </a:bodyPr>
          <a:lstStyle/>
          <a:p>
            <a:pPr marL="0" indent="0">
              <a:buNone/>
            </a:pPr>
            <a:r>
              <a:rPr lang="ro-MD" sz="6000" dirty="0"/>
              <a:t>Cercetările arată constant că </a:t>
            </a:r>
            <a:r>
              <a:rPr lang="ro-MD" sz="6000" b="1" dirty="0"/>
              <a:t>primele 3–5 ani de viață</a:t>
            </a:r>
            <a:r>
              <a:rPr lang="ro-MD" sz="6000" dirty="0"/>
              <a:t> sunt perioada în care creierul are cea mai mare plasticitate, iar terapiile aplicate în acest interval pot produce schimbări majore în comunicare, autonomie, comportament și adaptarea socială.</a:t>
            </a:r>
          </a:p>
          <a:p>
            <a:pPr marL="0" indent="0">
              <a:buNone/>
            </a:pPr>
            <a:r>
              <a:rPr lang="ro-MD" sz="6000" b="1" dirty="0"/>
              <a:t>Intervenția timpurie bazată pe dovezi înseamnă:</a:t>
            </a:r>
          </a:p>
          <a:p>
            <a:pPr marL="0" indent="0">
              <a:buNone/>
            </a:pPr>
            <a:r>
              <a:rPr lang="ro-MD" sz="6000" dirty="0"/>
              <a:t>- abordări validate prin studii științifice riguroase,</a:t>
            </a:r>
          </a:p>
          <a:p>
            <a:pPr marL="0" indent="0">
              <a:buNone/>
            </a:pPr>
            <a:r>
              <a:rPr lang="ro-MD" sz="6000" dirty="0"/>
              <a:t>- programe cu eficiență demonstrată în multiple contexte internaționale,</a:t>
            </a:r>
          </a:p>
          <a:p>
            <a:pPr marL="0" indent="0">
              <a:buNone/>
            </a:pPr>
            <a:r>
              <a:rPr lang="ro-MD" sz="6000" dirty="0"/>
              <a:t>- intervenții personalizate, adaptate nevoilor fiecărui copil,</a:t>
            </a:r>
          </a:p>
          <a:p>
            <a:pPr marL="0" indent="0">
              <a:buNone/>
            </a:pPr>
            <a:r>
              <a:rPr lang="ro-MD" sz="6000" dirty="0"/>
              <a:t>- implicarea activă a părinților și mediului.</a:t>
            </a:r>
          </a:p>
          <a:p>
            <a:pPr marL="0" indent="0">
              <a:buNone/>
            </a:pPr>
            <a:endParaRPr lang="ro-MD" sz="6000" dirty="0"/>
          </a:p>
        </p:txBody>
      </p:sp>
    </p:spTree>
    <p:extLst>
      <p:ext uri="{BB962C8B-B14F-4D97-AF65-F5344CB8AC3E}">
        <p14:creationId xmlns:p14="http://schemas.microsoft.com/office/powerpoint/2010/main" val="583293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55000" lnSpcReduction="20000"/>
          </a:bodyPr>
          <a:lstStyle/>
          <a:p>
            <a:pPr marL="0" indent="0">
              <a:buNone/>
            </a:pPr>
            <a:r>
              <a:rPr lang="ro-MD" sz="6000" dirty="0"/>
              <a:t>Aceste programe sunt considerate standardul de aur la nivel global și sunt recomandate de OMS, CDC, NICE (UK), APA și ghidurile internaționale de bună practică.</a:t>
            </a:r>
          </a:p>
          <a:p>
            <a:pPr marL="0" indent="0">
              <a:buNone/>
            </a:pPr>
            <a:r>
              <a:rPr lang="ro-MD" sz="6000" b="1" u="sng" dirty="0"/>
              <a:t>ABA – Applied Behavior Analysis</a:t>
            </a:r>
            <a:br>
              <a:rPr lang="ro-MD" sz="6000" dirty="0"/>
            </a:br>
            <a:r>
              <a:rPr lang="ro-MD" sz="6000" dirty="0"/>
              <a:t>Se bazează pe analiza comportamentală aplicată, o știință care studiază modul în care învățarea are loc prin interacțiune cu mediul.</a:t>
            </a:r>
          </a:p>
          <a:p>
            <a:pPr marL="0" indent="0">
              <a:buNone/>
            </a:pPr>
            <a:r>
              <a:rPr lang="ro-MD" sz="6000" b="1" dirty="0"/>
              <a:t>Principii fundamentale:</a:t>
            </a:r>
          </a:p>
          <a:p>
            <a:pPr marL="0" indent="0">
              <a:buNone/>
            </a:pPr>
            <a:r>
              <a:rPr lang="ro-MD" sz="6000" dirty="0"/>
              <a:t>- comportamentele sunt influențate de consecințe,</a:t>
            </a:r>
          </a:p>
          <a:p>
            <a:pPr marL="0" indent="0">
              <a:buNone/>
            </a:pPr>
            <a:r>
              <a:rPr lang="ro-MD" sz="6000" dirty="0"/>
              <a:t>- comportamentele pozitive pot fi întărite,</a:t>
            </a:r>
          </a:p>
          <a:p>
            <a:pPr marL="0" indent="0">
              <a:buNone/>
            </a:pPr>
            <a:r>
              <a:rPr lang="ro-MD" sz="6000" dirty="0"/>
              <a:t>- comportamentele problematice pot fi diminuate prin strategie, nu pedeapsă,</a:t>
            </a:r>
          </a:p>
          <a:p>
            <a:pPr marL="0" indent="0">
              <a:buNone/>
            </a:pPr>
            <a:r>
              <a:rPr lang="ro-MD" sz="6000" dirty="0"/>
              <a:t>- învățarea se face incremental, prin pași mici.</a:t>
            </a:r>
          </a:p>
          <a:p>
            <a:pPr marL="0" indent="0">
              <a:buNone/>
            </a:pPr>
            <a:r>
              <a:rPr lang="ro-MD" sz="6000" b="1" dirty="0"/>
              <a:t>Beneficii demonstrate:</a:t>
            </a:r>
          </a:p>
          <a:p>
            <a:pPr marL="0" indent="0">
              <a:buNone/>
            </a:pPr>
            <a:r>
              <a:rPr lang="ro-MD" sz="6000" dirty="0"/>
              <a:t>- îmbunătățirea comunicării,</a:t>
            </a:r>
          </a:p>
          <a:p>
            <a:pPr marL="0" indent="0">
              <a:buNone/>
            </a:pPr>
            <a:r>
              <a:rPr lang="ro-MD" sz="6000" dirty="0"/>
              <a:t>- creșterea limbajului receptiv și expresiv,</a:t>
            </a:r>
          </a:p>
          <a:p>
            <a:pPr marL="0" indent="0">
              <a:buNone/>
            </a:pPr>
            <a:r>
              <a:rPr lang="ro-MD" sz="6000" dirty="0"/>
              <a:t>- dezvoltarea jocului funcțional și social,</a:t>
            </a:r>
          </a:p>
          <a:p>
            <a:pPr marL="0" indent="0">
              <a:buNone/>
            </a:pPr>
            <a:r>
              <a:rPr lang="ro-MD" sz="6000" dirty="0"/>
              <a:t>- reducerea comportamentelor disruptive,</a:t>
            </a:r>
          </a:p>
          <a:p>
            <a:pPr marL="0" indent="0">
              <a:buNone/>
            </a:pPr>
            <a:r>
              <a:rPr lang="ro-MD" sz="6000" dirty="0"/>
              <a:t>- progres în autonomie: îmbrăcat, hrănit, igienă.</a:t>
            </a:r>
          </a:p>
          <a:p>
            <a:pPr marL="0" indent="0">
              <a:buNone/>
            </a:pPr>
            <a:endParaRPr lang="ro-MD" sz="6000" dirty="0"/>
          </a:p>
        </p:txBody>
      </p:sp>
    </p:spTree>
    <p:extLst>
      <p:ext uri="{BB962C8B-B14F-4D97-AF65-F5344CB8AC3E}">
        <p14:creationId xmlns:p14="http://schemas.microsoft.com/office/powerpoint/2010/main" val="4282959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sz="6000" b="1" u="sng" dirty="0"/>
              <a:t>Forme de aplicare:</a:t>
            </a:r>
          </a:p>
          <a:p>
            <a:pPr marL="0" indent="0">
              <a:buNone/>
            </a:pPr>
            <a:r>
              <a:rPr lang="ro-MD" sz="6000" b="1" dirty="0"/>
              <a:t>- DTT (Discrete Trial Training)</a:t>
            </a:r>
            <a:r>
              <a:rPr lang="ro-MD" sz="6000" dirty="0"/>
              <a:t> – învățare structurată, pe pași mici;</a:t>
            </a:r>
          </a:p>
          <a:p>
            <a:pPr marL="0" indent="0">
              <a:buNone/>
            </a:pPr>
            <a:r>
              <a:rPr lang="ro-MD" sz="6000" b="1" dirty="0"/>
              <a:t>- NET (Natural Environment Teaching)</a:t>
            </a:r>
            <a:r>
              <a:rPr lang="ro-MD" sz="6000" dirty="0"/>
              <a:t> – învățare în contexte naturale;</a:t>
            </a:r>
          </a:p>
          <a:p>
            <a:pPr marL="0" indent="0">
              <a:buNone/>
            </a:pPr>
            <a:r>
              <a:rPr lang="ro-MD" sz="6000" b="1" dirty="0"/>
              <a:t>- Floortime + ABA</a:t>
            </a:r>
            <a:r>
              <a:rPr lang="ro-MD" sz="6000" dirty="0"/>
              <a:t> – combinare modernă pentru a menține motivația copilului.</a:t>
            </a:r>
          </a:p>
          <a:p>
            <a:pPr marL="0" indent="0">
              <a:buNone/>
            </a:pPr>
            <a:r>
              <a:rPr lang="ro-MD" sz="6000" b="1" dirty="0"/>
              <a:t>Durată recomandată:</a:t>
            </a:r>
          </a:p>
          <a:p>
            <a:pPr marL="0" indent="0">
              <a:buNone/>
            </a:pPr>
            <a:r>
              <a:rPr lang="ro-MD" sz="6000" dirty="0"/>
              <a:t>-20–40 ore pe săptămână pentru rezultate optime, adaptate nevoilor copilului.</a:t>
            </a:r>
          </a:p>
          <a:p>
            <a:pPr marL="0" indent="0">
              <a:buNone/>
            </a:pPr>
            <a:endParaRPr lang="ro-MD" sz="6000" dirty="0"/>
          </a:p>
        </p:txBody>
      </p:sp>
    </p:spTree>
    <p:extLst>
      <p:ext uri="{BB962C8B-B14F-4D97-AF65-F5344CB8AC3E}">
        <p14:creationId xmlns:p14="http://schemas.microsoft.com/office/powerpoint/2010/main" val="168026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Evoluția conceptului de autism – o privire istorică structurat</a:t>
            </a:r>
            <a:r>
              <a:rPr lang="ro-MD" sz="6000" dirty="0"/>
              <a:t>ă</a:t>
            </a:r>
            <a:endParaRPr lang="ru-RU" sz="6000" b="1" dirty="0"/>
          </a:p>
        </p:txBody>
      </p:sp>
      <p:sp>
        <p:nvSpPr>
          <p:cNvPr id="3" name="Объект 2"/>
          <p:cNvSpPr>
            <a:spLocks noGrp="1"/>
          </p:cNvSpPr>
          <p:nvPr>
            <p:ph idx="1"/>
          </p:nvPr>
        </p:nvSpPr>
        <p:spPr>
          <a:xfrm>
            <a:off x="457200" y="1600200"/>
            <a:ext cx="17602200" cy="8572500"/>
          </a:xfrm>
        </p:spPr>
        <p:txBody>
          <a:bodyPr>
            <a:normAutofit fontScale="92500" lnSpcReduction="20000"/>
          </a:bodyPr>
          <a:lstStyle/>
          <a:p>
            <a:pPr marL="0" indent="0">
              <a:buNone/>
            </a:pPr>
            <a:r>
              <a:rPr lang="ro-MD" sz="4800" b="1" u="sng" dirty="0"/>
              <a:t>Extinderea criteriilor de diagnostic – Lorna Wing și Judith Gould (anii 1970)</a:t>
            </a:r>
          </a:p>
          <a:p>
            <a:pPr marL="0" indent="0">
              <a:buNone/>
            </a:pPr>
            <a:r>
              <a:rPr lang="ro-MD" sz="4800" dirty="0"/>
              <a:t>În anii </a:t>
            </a:r>
            <a:r>
              <a:rPr lang="ro-MD" sz="4800" b="1" dirty="0"/>
              <a:t>’70</a:t>
            </a:r>
            <a:r>
              <a:rPr lang="ro-MD" sz="4800" dirty="0"/>
              <a:t>, cercetătoarele britanice </a:t>
            </a:r>
            <a:r>
              <a:rPr lang="ro-MD" sz="4800" b="1" dirty="0"/>
              <a:t>Lorna Wing</a:t>
            </a:r>
            <a:r>
              <a:rPr lang="ro-MD" sz="4800" dirty="0"/>
              <a:t> și </a:t>
            </a:r>
            <a:r>
              <a:rPr lang="ro-MD" sz="4800" b="1" dirty="0"/>
              <a:t>Judith Gould</a:t>
            </a:r>
            <a:r>
              <a:rPr lang="ro-MD" sz="4800" dirty="0"/>
              <a:t> au colaborat cu Asociația Psihiatrică Americană pentru a reformula manualele de diagnostic.</a:t>
            </a:r>
            <a:br>
              <a:rPr lang="ro-MD" sz="4800" dirty="0"/>
            </a:br>
            <a:r>
              <a:rPr lang="ro-MD" sz="4800" dirty="0"/>
              <a:t>Ele au argumentat că definiția lui Kanner era </a:t>
            </a:r>
            <a:r>
              <a:rPr lang="ro-MD" sz="4800" b="1" dirty="0"/>
              <a:t>prea îngustă</a:t>
            </a:r>
            <a:r>
              <a:rPr lang="ro-MD" sz="4800" dirty="0"/>
              <a:t> și nu reflecta diversitatea reală a experiențelor persoanelor autiste.</a:t>
            </a:r>
          </a:p>
          <a:p>
            <a:pPr marL="0" indent="0">
              <a:buNone/>
            </a:pPr>
            <a:r>
              <a:rPr lang="ro-MD" sz="4800" dirty="0"/>
              <a:t>Rezultatul muncii lor a fost introducerea termenului </a:t>
            </a:r>
            <a:r>
              <a:rPr lang="ro-MD" sz="4800" b="1" dirty="0"/>
              <a:t>„spectru autist”</a:t>
            </a:r>
            <a:r>
              <a:rPr lang="ro-MD" sz="4800" dirty="0"/>
              <a:t>, care include:</a:t>
            </a:r>
          </a:p>
          <a:p>
            <a:pPr marL="0" indent="0">
              <a:buNone/>
            </a:pPr>
            <a:r>
              <a:rPr lang="ro-MD" sz="4800" dirty="0"/>
              <a:t>- persoane cu suport ridicat,</a:t>
            </a:r>
          </a:p>
          <a:p>
            <a:pPr marL="0" indent="0">
              <a:buNone/>
            </a:pPr>
            <a:r>
              <a:rPr lang="ro-MD" sz="4800" dirty="0"/>
              <a:t>- persoane cu abilități intelectuale medii sau înalte,</a:t>
            </a:r>
          </a:p>
          <a:p>
            <a:pPr marL="0" indent="0">
              <a:buNone/>
            </a:pPr>
            <a:r>
              <a:rPr lang="ro-MD" sz="4800" dirty="0"/>
              <a:t>- profiluri diferite de comunicare și interacțiune socială.</a:t>
            </a:r>
          </a:p>
          <a:p>
            <a:pPr marL="0" indent="0">
              <a:buNone/>
            </a:pPr>
            <a:r>
              <a:rPr lang="ro-MD" sz="4800" dirty="0"/>
              <a:t>Începând cu </a:t>
            </a:r>
            <a:r>
              <a:rPr lang="ro-MD" sz="4800" b="1" dirty="0"/>
              <a:t>sfârșitul anilor ’80 și începutul anilor ’90</a:t>
            </a:r>
            <a:r>
              <a:rPr lang="ro-MD" sz="4800" dirty="0"/>
              <a:t>, criteriile largi inspirate de Wing, Gould și Asperger au înlocuit definitiv modelul rigid formulat de Kanner.</a:t>
            </a:r>
          </a:p>
        </p:txBody>
      </p:sp>
    </p:spTree>
    <p:extLst>
      <p:ext uri="{BB962C8B-B14F-4D97-AF65-F5344CB8AC3E}">
        <p14:creationId xmlns:p14="http://schemas.microsoft.com/office/powerpoint/2010/main" val="280171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sz="6000" b="1" dirty="0"/>
              <a:t>ESDM – Early Start Denver Model- </a:t>
            </a:r>
            <a:r>
              <a:rPr lang="ro-MD" sz="6000" dirty="0"/>
              <a:t>un program de intervenție timpurie pentru copiii de </a:t>
            </a:r>
            <a:r>
              <a:rPr lang="ro-MD" sz="6000" b="1" dirty="0"/>
              <a:t>12–48 luni</a:t>
            </a:r>
            <a:r>
              <a:rPr lang="ro-MD" sz="6000" dirty="0"/>
              <a:t>, considerat unul dintre cele mai eficiente modele integrate comportamental–dezvoltare.</a:t>
            </a:r>
          </a:p>
          <a:p>
            <a:pPr marL="0" indent="0">
              <a:buNone/>
            </a:pPr>
            <a:r>
              <a:rPr lang="ro-MD" sz="6000" dirty="0"/>
              <a:t>Combină:</a:t>
            </a:r>
          </a:p>
          <a:p>
            <a:pPr marL="0" indent="0">
              <a:buNone/>
            </a:pPr>
            <a:r>
              <a:rPr lang="ro-MD" sz="6000" dirty="0"/>
              <a:t>- elemente ABA,</a:t>
            </a:r>
          </a:p>
          <a:p>
            <a:pPr marL="0" indent="0">
              <a:buNone/>
            </a:pPr>
            <a:r>
              <a:rPr lang="ro-MD" sz="6000" dirty="0"/>
              <a:t>- principii ale dezvoltării timpurii,</a:t>
            </a:r>
          </a:p>
          <a:p>
            <a:pPr marL="0" indent="0">
              <a:buNone/>
            </a:pPr>
            <a:r>
              <a:rPr lang="ro-MD" sz="6000" dirty="0"/>
              <a:t>- joc structurat,</a:t>
            </a:r>
          </a:p>
          <a:p>
            <a:pPr marL="0" indent="0">
              <a:buNone/>
            </a:pPr>
            <a:r>
              <a:rPr lang="ro-MD" sz="6000" dirty="0"/>
              <a:t>- interacțiune socială pozitivă.</a:t>
            </a:r>
          </a:p>
          <a:p>
            <a:pPr marL="0" indent="0">
              <a:buNone/>
            </a:pPr>
            <a:endParaRPr lang="ro-MD" sz="6000" dirty="0"/>
          </a:p>
        </p:txBody>
      </p:sp>
    </p:spTree>
    <p:extLst>
      <p:ext uri="{BB962C8B-B14F-4D97-AF65-F5344CB8AC3E}">
        <p14:creationId xmlns:p14="http://schemas.microsoft.com/office/powerpoint/2010/main" val="203651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62500" lnSpcReduction="20000"/>
          </a:bodyPr>
          <a:lstStyle/>
          <a:p>
            <a:pPr marL="0" indent="0">
              <a:buNone/>
            </a:pPr>
            <a:r>
              <a:rPr lang="ro-MD" sz="6000" b="1" u="sng" dirty="0"/>
              <a:t>Caracteristici distincte:</a:t>
            </a:r>
          </a:p>
          <a:p>
            <a:pPr marL="0" indent="0">
              <a:buNone/>
            </a:pPr>
            <a:r>
              <a:rPr lang="ro-MD" sz="6000" dirty="0"/>
              <a:t>- este </a:t>
            </a:r>
            <a:r>
              <a:rPr lang="ro-MD" sz="6000" b="1" dirty="0"/>
              <a:t>naturalistic</a:t>
            </a:r>
            <a:r>
              <a:rPr lang="ro-MD" sz="6000" dirty="0"/>
              <a:t> – învățarea se face prin joc și relația copil–părinte;</a:t>
            </a:r>
          </a:p>
          <a:p>
            <a:pPr marL="0" indent="0">
              <a:buNone/>
            </a:pPr>
            <a:r>
              <a:rPr lang="ro-MD" sz="6000" dirty="0"/>
              <a:t>- pune accent pe </a:t>
            </a:r>
            <a:r>
              <a:rPr lang="ro-MD" sz="6000" b="1" dirty="0"/>
              <a:t>motivație</a:t>
            </a:r>
            <a:r>
              <a:rPr lang="ro-MD" sz="6000" dirty="0"/>
              <a:t> și </a:t>
            </a:r>
            <a:r>
              <a:rPr lang="ro-MD" sz="6000" b="1" dirty="0"/>
              <a:t>conexiune emoțională</a:t>
            </a:r>
            <a:r>
              <a:rPr lang="ro-MD" sz="6000" dirty="0"/>
              <a:t>;</a:t>
            </a:r>
          </a:p>
          <a:p>
            <a:pPr marL="0" indent="0">
              <a:buNone/>
            </a:pPr>
            <a:r>
              <a:rPr lang="ro-MD" sz="6000" dirty="0"/>
              <a:t>- folosește rutine de joc repetate pentru a dezvolta comunicarea.</a:t>
            </a:r>
          </a:p>
          <a:p>
            <a:pPr marL="0" indent="0">
              <a:buNone/>
            </a:pPr>
            <a:r>
              <a:rPr lang="ro-MD" sz="6000" b="1" u="sng" dirty="0"/>
              <a:t>Rezultate demonstrate științific:</a:t>
            </a:r>
          </a:p>
          <a:p>
            <a:pPr marL="0" indent="0">
              <a:buNone/>
            </a:pPr>
            <a:r>
              <a:rPr lang="ro-MD" sz="6000" dirty="0"/>
              <a:t>Studiile originale ale lui Rogers &amp; Dawson arată:</a:t>
            </a:r>
          </a:p>
          <a:p>
            <a:pPr marL="0" indent="0">
              <a:buNone/>
            </a:pPr>
            <a:r>
              <a:rPr lang="ro-MD" sz="6000" dirty="0"/>
              <a:t>- îmbunătățiri semnificative în limbaj,</a:t>
            </a:r>
          </a:p>
          <a:p>
            <a:pPr marL="0" indent="0">
              <a:buNone/>
            </a:pPr>
            <a:r>
              <a:rPr lang="ro-MD" sz="6000" dirty="0"/>
              <a:t>- progres în IQ,</a:t>
            </a:r>
          </a:p>
          <a:p>
            <a:pPr marL="0" indent="0">
              <a:buNone/>
            </a:pPr>
            <a:r>
              <a:rPr lang="ro-MD" sz="6000" dirty="0"/>
              <a:t>- creșterea abilităților sociale,</a:t>
            </a:r>
          </a:p>
          <a:p>
            <a:pPr marL="0" indent="0">
              <a:buNone/>
            </a:pPr>
            <a:r>
              <a:rPr lang="ro-MD" sz="6000" dirty="0"/>
              <a:t>- reducerea simptomelor autistice timp de 2 ani de intervenție.</a:t>
            </a:r>
          </a:p>
          <a:p>
            <a:pPr marL="0" indent="0">
              <a:buNone/>
            </a:pPr>
            <a:r>
              <a:rPr lang="ro-MD" sz="6000" b="1" u="sng" dirty="0"/>
              <a:t>Rolul părinților:</a:t>
            </a:r>
          </a:p>
          <a:p>
            <a:pPr marL="0" indent="0">
              <a:buNone/>
            </a:pPr>
            <a:r>
              <a:rPr lang="ro-MD" sz="6000" dirty="0"/>
              <a:t>Părinții sunt antrenați să replice strategii în activitățile zilnice – mesele, joaca, schimbatul hainelor.</a:t>
            </a:r>
          </a:p>
        </p:txBody>
      </p:sp>
    </p:spTree>
    <p:extLst>
      <p:ext uri="{BB962C8B-B14F-4D97-AF65-F5344CB8AC3E}">
        <p14:creationId xmlns:p14="http://schemas.microsoft.com/office/powerpoint/2010/main" val="1641058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55000" lnSpcReduction="20000"/>
          </a:bodyPr>
          <a:lstStyle/>
          <a:p>
            <a:pPr marL="0" indent="0">
              <a:buNone/>
            </a:pPr>
            <a:r>
              <a:rPr lang="ro-MD" sz="6000" b="1" u="sng" dirty="0"/>
              <a:t>TEACCH – Treatment and Education of Autistic and related Communication handicapped Children</a:t>
            </a:r>
          </a:p>
          <a:p>
            <a:pPr marL="0" indent="0">
              <a:buNone/>
            </a:pPr>
            <a:r>
              <a:rPr lang="ro-MD" sz="6000" dirty="0"/>
              <a:t>TEACCH este un model educațional folosit pe scară largă în școli și centre specializate.</a:t>
            </a:r>
          </a:p>
          <a:p>
            <a:pPr marL="0" indent="0">
              <a:buNone/>
            </a:pPr>
            <a:r>
              <a:rPr lang="ro-MD" sz="6000" b="1" dirty="0"/>
              <a:t>Principiul de bază:</a:t>
            </a:r>
          </a:p>
          <a:p>
            <a:pPr marL="0" indent="0">
              <a:buNone/>
            </a:pPr>
            <a:r>
              <a:rPr lang="ro-MD" sz="6000" dirty="0"/>
              <a:t>Organizarea vizuală a mediului și a sarcinilor pentru a reduce anxietatea și a crește predictibilitatea.</a:t>
            </a:r>
          </a:p>
          <a:p>
            <a:pPr marL="0" indent="0">
              <a:buNone/>
            </a:pPr>
            <a:r>
              <a:rPr lang="ro-MD" sz="6000" b="1" dirty="0"/>
              <a:t>Componenta esențială: „Structured Teaching”</a:t>
            </a:r>
          </a:p>
          <a:p>
            <a:pPr marL="0" indent="0">
              <a:buNone/>
            </a:pPr>
            <a:r>
              <a:rPr lang="ro-MD" sz="6000" dirty="0"/>
              <a:t>- spațiu clar delimitat,</a:t>
            </a:r>
          </a:p>
          <a:p>
            <a:pPr marL="0" indent="0">
              <a:buNone/>
            </a:pPr>
            <a:r>
              <a:rPr lang="ro-MD" sz="6000" dirty="0"/>
              <a:t>- rutine vizuale,</a:t>
            </a:r>
          </a:p>
          <a:p>
            <a:pPr marL="0" indent="0">
              <a:buNone/>
            </a:pPr>
            <a:r>
              <a:rPr lang="ro-MD" sz="6000" dirty="0"/>
              <a:t>- orare structurate (pictograme),</a:t>
            </a:r>
          </a:p>
          <a:p>
            <a:pPr marL="0" indent="0">
              <a:buNone/>
            </a:pPr>
            <a:r>
              <a:rPr lang="ro-MD" sz="6000" dirty="0"/>
              <a:t>- materiale organizate #când-cum-ce faci.</a:t>
            </a:r>
          </a:p>
          <a:p>
            <a:pPr marL="0" indent="0">
              <a:buNone/>
            </a:pPr>
            <a:r>
              <a:rPr lang="ro-MD" sz="6000" b="1" dirty="0"/>
              <a:t>Beneficii:</a:t>
            </a:r>
          </a:p>
          <a:p>
            <a:pPr marL="0" indent="0">
              <a:buNone/>
            </a:pPr>
            <a:r>
              <a:rPr lang="ro-MD" sz="6000" dirty="0"/>
              <a:t>- reduce confuzia și supraîncărcarea senzorială,</a:t>
            </a:r>
          </a:p>
          <a:p>
            <a:pPr marL="0" indent="0">
              <a:buNone/>
            </a:pPr>
            <a:r>
              <a:rPr lang="ro-MD" sz="6000" dirty="0"/>
              <a:t>- crește independența copilului,</a:t>
            </a:r>
          </a:p>
          <a:p>
            <a:pPr marL="0" indent="0">
              <a:buNone/>
            </a:pPr>
            <a:r>
              <a:rPr lang="ro-MD" sz="6000" dirty="0"/>
              <a:t>- susține tranzițiile între activități,</a:t>
            </a:r>
          </a:p>
          <a:p>
            <a:pPr marL="0" indent="0">
              <a:buNone/>
            </a:pPr>
            <a:r>
              <a:rPr lang="ro-MD" sz="6000" dirty="0"/>
              <a:t>- dezvoltă abilități academice și de viață.</a:t>
            </a:r>
          </a:p>
          <a:p>
            <a:pPr marL="0" indent="0">
              <a:buNone/>
            </a:pPr>
            <a:endParaRPr lang="ro-MD" sz="6000" dirty="0"/>
          </a:p>
          <a:p>
            <a:pPr marL="0" indent="0">
              <a:buNone/>
            </a:pPr>
            <a:r>
              <a:rPr lang="ro-MD" sz="6000" dirty="0"/>
              <a:t>Este foarte eficient pentru copiii care au nevoie de </a:t>
            </a:r>
            <a:r>
              <a:rPr lang="ro-MD" sz="6000" b="1" dirty="0"/>
              <a:t>predictibilitate</a:t>
            </a:r>
            <a:r>
              <a:rPr lang="ro-MD" sz="6000" dirty="0"/>
              <a:t> și </a:t>
            </a:r>
            <a:r>
              <a:rPr lang="ro-MD" sz="6000" b="1" dirty="0"/>
              <a:t>ordine vizuală</a:t>
            </a:r>
            <a:r>
              <a:rPr lang="ro-MD" sz="6000" dirty="0"/>
              <a:t>.</a:t>
            </a:r>
          </a:p>
        </p:txBody>
      </p:sp>
    </p:spTree>
    <p:extLst>
      <p:ext uri="{BB962C8B-B14F-4D97-AF65-F5344CB8AC3E}">
        <p14:creationId xmlns:p14="http://schemas.microsoft.com/office/powerpoint/2010/main" val="2699505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55000" lnSpcReduction="20000"/>
          </a:bodyPr>
          <a:lstStyle/>
          <a:p>
            <a:r>
              <a:rPr lang="ro-MD" sz="6000" b="1" u="sng" dirty="0"/>
              <a:t>PACT – Preschool Autism Communication Therapy- </a:t>
            </a:r>
            <a:r>
              <a:rPr lang="ro-MD" sz="6000" dirty="0"/>
              <a:t>o terapie axată pe </a:t>
            </a:r>
            <a:r>
              <a:rPr lang="ro-MD" sz="6000" b="1" dirty="0"/>
              <a:t>comunicarea socială</a:t>
            </a:r>
            <a:r>
              <a:rPr lang="ro-MD" sz="6000" dirty="0"/>
              <a:t> dintre copil și părinte, cu eficiență dovedită în studii clinice randomizate.</a:t>
            </a:r>
          </a:p>
          <a:p>
            <a:pPr marL="0" indent="0">
              <a:buNone/>
            </a:pPr>
            <a:r>
              <a:rPr lang="ro-MD" sz="6000" b="1" dirty="0"/>
              <a:t>Obiectiv principal:</a:t>
            </a:r>
          </a:p>
          <a:p>
            <a:pPr marL="0" indent="0">
              <a:buNone/>
            </a:pPr>
            <a:r>
              <a:rPr lang="ro-MD" sz="6000" dirty="0"/>
              <a:t>- Să îmbunătățească </a:t>
            </a:r>
            <a:r>
              <a:rPr lang="ro-MD" sz="6000" b="1" dirty="0"/>
              <a:t>sincronizarea</a:t>
            </a:r>
            <a:r>
              <a:rPr lang="ro-MD" sz="6000" dirty="0"/>
              <a:t> dintre copil și părinte pentru a stimula dezvoltarea limbajului.</a:t>
            </a:r>
          </a:p>
          <a:p>
            <a:pPr marL="0" indent="0">
              <a:buNone/>
            </a:pPr>
            <a:r>
              <a:rPr lang="ro-MD" sz="6000" b="1" dirty="0"/>
              <a:t>Ce presupune?</a:t>
            </a:r>
          </a:p>
          <a:p>
            <a:pPr marL="0" indent="0">
              <a:buNone/>
            </a:pPr>
            <a:r>
              <a:rPr lang="ro-MD" sz="6000" dirty="0"/>
              <a:t>- filmarea sesiunilor părinte–copil,</a:t>
            </a:r>
          </a:p>
          <a:p>
            <a:pPr marL="0" indent="0">
              <a:buNone/>
            </a:pPr>
            <a:r>
              <a:rPr lang="ro-MD" sz="6000" dirty="0"/>
              <a:t>- analiza interacțiunii împreună cu un terapeut,</a:t>
            </a:r>
          </a:p>
          <a:p>
            <a:pPr marL="0" indent="0">
              <a:buNone/>
            </a:pPr>
            <a:r>
              <a:rPr lang="ro-MD" sz="6000" dirty="0"/>
              <a:t>- dezvoltarea unei comunicări mai clare, pas cu pas,</a:t>
            </a:r>
          </a:p>
          <a:p>
            <a:pPr>
              <a:buFontTx/>
              <a:buChar char="-"/>
            </a:pPr>
            <a:r>
              <a:rPr lang="ro-MD" sz="6000" dirty="0"/>
              <a:t>adaptarea stilului părintelui la nivelul copilului.</a:t>
            </a:r>
          </a:p>
          <a:p>
            <a:pPr>
              <a:buFontTx/>
              <a:buChar char="-"/>
            </a:pPr>
            <a:endParaRPr lang="ro-MD" sz="6000" dirty="0"/>
          </a:p>
          <a:p>
            <a:pPr marL="0" indent="0">
              <a:buNone/>
            </a:pPr>
            <a:r>
              <a:rPr lang="ro-MD" sz="6000" b="1" dirty="0"/>
              <a:t>Rezultate dovedite:</a:t>
            </a:r>
          </a:p>
          <a:p>
            <a:pPr marL="0" indent="0">
              <a:buNone/>
            </a:pPr>
            <a:r>
              <a:rPr lang="ro-MD" sz="6000" dirty="0"/>
              <a:t>- îmbunătățirea comunicării spontane,</a:t>
            </a:r>
          </a:p>
          <a:p>
            <a:pPr marL="0" indent="0">
              <a:buNone/>
            </a:pPr>
            <a:r>
              <a:rPr lang="ro-MD" sz="6000" dirty="0"/>
              <a:t>- progres în atenția împărtășită,</a:t>
            </a:r>
          </a:p>
          <a:p>
            <a:pPr>
              <a:buFontTx/>
              <a:buChar char="-"/>
            </a:pPr>
            <a:r>
              <a:rPr lang="ro-MD" sz="6000" dirty="0"/>
              <a:t>reducerea simptomelor autiste pe termen lung (confirmat în studiul Lancet, 2016).</a:t>
            </a:r>
          </a:p>
          <a:p>
            <a:pPr>
              <a:buFontTx/>
              <a:buChar char="-"/>
            </a:pPr>
            <a:endParaRPr lang="ro-MD" sz="6000" dirty="0"/>
          </a:p>
          <a:p>
            <a:pPr marL="0" indent="0">
              <a:buNone/>
            </a:pPr>
            <a:r>
              <a:rPr lang="ro-MD" sz="6000" dirty="0"/>
              <a:t>-PACT este una dintre puținele intervenții recunoscute de NICE ca având efecte demonstrate clinic.</a:t>
            </a:r>
          </a:p>
          <a:p>
            <a:pPr marL="0" indent="0">
              <a:buNone/>
            </a:pPr>
            <a:endParaRPr lang="ro-MD" sz="6000" dirty="0"/>
          </a:p>
        </p:txBody>
      </p:sp>
    </p:spTree>
    <p:extLst>
      <p:ext uri="{BB962C8B-B14F-4D97-AF65-F5344CB8AC3E}">
        <p14:creationId xmlns:p14="http://schemas.microsoft.com/office/powerpoint/2010/main" val="1297209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77500" lnSpcReduction="20000"/>
          </a:bodyPr>
          <a:lstStyle/>
          <a:p>
            <a:pPr marL="0" indent="0">
              <a:buNone/>
            </a:pPr>
            <a:r>
              <a:rPr lang="ro-MD" sz="6000" b="1" u="sng" dirty="0"/>
              <a:t>Logopedie (terapie de vorbire și limbaj)</a:t>
            </a:r>
          </a:p>
          <a:p>
            <a:pPr marL="0" indent="0">
              <a:buNone/>
            </a:pPr>
            <a:r>
              <a:rPr lang="ro-MD" sz="6000" dirty="0"/>
              <a:t>- dezvoltarea limbajului verbal,</a:t>
            </a:r>
          </a:p>
          <a:p>
            <a:pPr marL="0" indent="0">
              <a:buNone/>
            </a:pPr>
            <a:r>
              <a:rPr lang="ro-MD" sz="6000" dirty="0"/>
              <a:t>- folosirea AAC (comunicare augmentativă) în cazuri non-verbale,</a:t>
            </a:r>
          </a:p>
          <a:p>
            <a:pPr marL="0" indent="0">
              <a:buNone/>
            </a:pPr>
            <a:r>
              <a:rPr lang="ro-MD" sz="6000" dirty="0"/>
              <a:t>- îmbunătățirea articulării,</a:t>
            </a:r>
          </a:p>
          <a:p>
            <a:pPr marL="0" indent="0">
              <a:buNone/>
            </a:pPr>
            <a:r>
              <a:rPr lang="ro-MD" sz="6000" dirty="0"/>
              <a:t>- dezvoltarea înțelegerii limbajului,</a:t>
            </a:r>
          </a:p>
          <a:p>
            <a:pPr marL="0" indent="0">
              <a:buNone/>
            </a:pPr>
            <a:r>
              <a:rPr lang="ro-MD" sz="6000" dirty="0"/>
              <a:t>- comunicare funcțională: „vreau apă”, „nu îmi place”.</a:t>
            </a:r>
          </a:p>
          <a:p>
            <a:pPr marL="0" indent="0">
              <a:buNone/>
            </a:pPr>
            <a:r>
              <a:rPr lang="ro-MD" sz="6000" b="1" dirty="0"/>
              <a:t>Metode moderne:</a:t>
            </a:r>
          </a:p>
          <a:p>
            <a:pPr marL="0" indent="0">
              <a:buNone/>
            </a:pPr>
            <a:r>
              <a:rPr lang="ro-MD" sz="6000" dirty="0"/>
              <a:t>- PECS,</a:t>
            </a:r>
          </a:p>
          <a:p>
            <a:pPr marL="0" indent="0">
              <a:buNone/>
            </a:pPr>
            <a:r>
              <a:rPr lang="ro-MD" sz="6000" dirty="0"/>
              <a:t>- gesturi naturale,</a:t>
            </a:r>
          </a:p>
          <a:p>
            <a:pPr marL="0" indent="0">
              <a:buNone/>
            </a:pPr>
            <a:r>
              <a:rPr lang="ro-MD" sz="6000" dirty="0"/>
              <a:t>- modelare verbală și vizuală,</a:t>
            </a:r>
          </a:p>
          <a:p>
            <a:pPr marL="0" indent="0">
              <a:buNone/>
            </a:pPr>
            <a:r>
              <a:rPr lang="ro-MD" sz="6000" dirty="0"/>
              <a:t>- joc simbolic ghidat.</a:t>
            </a:r>
          </a:p>
          <a:p>
            <a:endParaRPr lang="ro-MD" sz="6000" dirty="0"/>
          </a:p>
          <a:p>
            <a:pPr marL="0" indent="0">
              <a:buNone/>
            </a:pPr>
            <a:endParaRPr lang="ro-MD" sz="6000" dirty="0"/>
          </a:p>
        </p:txBody>
      </p:sp>
    </p:spTree>
    <p:extLst>
      <p:ext uri="{BB962C8B-B14F-4D97-AF65-F5344CB8AC3E}">
        <p14:creationId xmlns:p14="http://schemas.microsoft.com/office/powerpoint/2010/main" val="2866831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70000" lnSpcReduction="20000"/>
          </a:bodyPr>
          <a:lstStyle/>
          <a:p>
            <a:pPr marL="0" indent="0">
              <a:buNone/>
            </a:pPr>
            <a:r>
              <a:rPr lang="ro-MD" sz="6000" b="1" u="sng" dirty="0"/>
              <a:t>Terapie senzorială (Integrarea senzorială)</a:t>
            </a:r>
          </a:p>
          <a:p>
            <a:pPr marL="0" indent="0">
              <a:buNone/>
            </a:pPr>
            <a:r>
              <a:rPr lang="ro-MD" sz="6000" dirty="0"/>
              <a:t>Mulți copii cu TSA au hiper- sau hipo-sensibilități senzoriale.</a:t>
            </a:r>
            <a:br>
              <a:rPr lang="ro-MD" sz="6000" dirty="0"/>
            </a:br>
            <a:r>
              <a:rPr lang="ro-MD" sz="6000" dirty="0"/>
              <a:t>Terapia senzorială ajută la:</a:t>
            </a:r>
          </a:p>
          <a:p>
            <a:pPr marL="0" indent="0">
              <a:buNone/>
            </a:pPr>
            <a:r>
              <a:rPr lang="ro-MD" sz="6000" dirty="0"/>
              <a:t>- reglarea reacțiilor la stimuli,</a:t>
            </a:r>
          </a:p>
          <a:p>
            <a:pPr marL="0" indent="0">
              <a:buNone/>
            </a:pPr>
            <a:r>
              <a:rPr lang="ro-MD" sz="6000" dirty="0"/>
              <a:t>- acceptarea alimentelor noi,</a:t>
            </a:r>
          </a:p>
          <a:p>
            <a:pPr marL="0" indent="0">
              <a:buNone/>
            </a:pPr>
            <a:r>
              <a:rPr lang="ro-MD" sz="6000" dirty="0"/>
              <a:t>- tolerarea hainelor,</a:t>
            </a:r>
          </a:p>
          <a:p>
            <a:pPr marL="0" indent="0">
              <a:buNone/>
            </a:pPr>
            <a:r>
              <a:rPr lang="ro-MD" sz="6000" dirty="0"/>
              <a:t>- reducerea evitărilor la sunete, mirosuri, atingeri.</a:t>
            </a:r>
          </a:p>
          <a:p>
            <a:pPr marL="0" indent="0">
              <a:buNone/>
            </a:pPr>
            <a:r>
              <a:rPr lang="ro-MD" sz="6000" b="1" dirty="0"/>
              <a:t>Se folosesc activități terapeutice precum:</a:t>
            </a:r>
          </a:p>
          <a:p>
            <a:pPr marL="0" indent="0">
              <a:buNone/>
            </a:pPr>
            <a:r>
              <a:rPr lang="ro-MD" sz="6000" dirty="0"/>
              <a:t>- balans,</a:t>
            </a:r>
          </a:p>
          <a:p>
            <a:pPr marL="0" indent="0">
              <a:buNone/>
            </a:pPr>
            <a:r>
              <a:rPr lang="ro-MD" sz="6000" dirty="0"/>
              <a:t>- presiune profundă,</a:t>
            </a:r>
          </a:p>
          <a:p>
            <a:pPr marL="0" indent="0">
              <a:buNone/>
            </a:pPr>
            <a:r>
              <a:rPr lang="ro-MD" sz="6000" dirty="0"/>
              <a:t>- trasee motrice,</a:t>
            </a:r>
          </a:p>
          <a:p>
            <a:pPr marL="0" indent="0">
              <a:buNone/>
            </a:pPr>
            <a:r>
              <a:rPr lang="ro-MD" sz="6000" dirty="0"/>
              <a:t>- joc senzorial (nisip, apă, texturi).</a:t>
            </a:r>
          </a:p>
          <a:p>
            <a:endParaRPr lang="ro-MD" sz="6000" dirty="0"/>
          </a:p>
          <a:p>
            <a:pPr marL="0" indent="0">
              <a:buNone/>
            </a:pPr>
            <a:endParaRPr lang="ro-MD" sz="6000" dirty="0"/>
          </a:p>
        </p:txBody>
      </p:sp>
    </p:spTree>
    <p:extLst>
      <p:ext uri="{BB962C8B-B14F-4D97-AF65-F5344CB8AC3E}">
        <p14:creationId xmlns:p14="http://schemas.microsoft.com/office/powerpoint/2010/main" val="3824907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77500" lnSpcReduction="20000"/>
          </a:bodyPr>
          <a:lstStyle/>
          <a:p>
            <a:pPr marL="0" indent="0">
              <a:buNone/>
            </a:pPr>
            <a:r>
              <a:rPr lang="ro-MD" sz="6000" b="1" dirty="0"/>
              <a:t>Terapie ocupațională (TO)- </a:t>
            </a:r>
            <a:r>
              <a:rPr lang="ro-MD" sz="6000" dirty="0"/>
              <a:t>rutina de viață independentă.</a:t>
            </a:r>
          </a:p>
          <a:p>
            <a:pPr marL="0" indent="0">
              <a:buNone/>
            </a:pPr>
            <a:r>
              <a:rPr lang="ro-MD" sz="6000" u="sng" dirty="0"/>
              <a:t>Intervenția timpurie bazată pe dovezi:</a:t>
            </a:r>
          </a:p>
          <a:p>
            <a:pPr marL="0" indent="0">
              <a:buNone/>
            </a:pPr>
            <a:r>
              <a:rPr lang="ro-MD" sz="6000" dirty="0"/>
              <a:t>- maximizează potențialul copilului,</a:t>
            </a:r>
          </a:p>
          <a:p>
            <a:pPr marL="0" indent="0">
              <a:buNone/>
            </a:pPr>
            <a:r>
              <a:rPr lang="ro-MD" sz="6000" dirty="0"/>
              <a:t>- reduce dificultățile pe termen lung,</a:t>
            </a:r>
          </a:p>
          <a:p>
            <a:pPr marL="0" indent="0">
              <a:buNone/>
            </a:pPr>
            <a:r>
              <a:rPr lang="ro-MD" sz="6000" dirty="0"/>
              <a:t>- crește autonomia,</a:t>
            </a:r>
          </a:p>
          <a:p>
            <a:pPr marL="0" indent="0">
              <a:buNone/>
            </a:pPr>
            <a:r>
              <a:rPr lang="ro-MD" sz="6000" dirty="0"/>
              <a:t>- previne instituționalizarea,</a:t>
            </a:r>
          </a:p>
          <a:p>
            <a:pPr marL="0" indent="0">
              <a:buNone/>
            </a:pPr>
            <a:r>
              <a:rPr lang="ro-MD" sz="6000" dirty="0"/>
              <a:t>- sprijină integrarea educațională,</a:t>
            </a:r>
          </a:p>
          <a:p>
            <a:pPr marL="0" indent="0">
              <a:buNone/>
            </a:pPr>
            <a:r>
              <a:rPr lang="ro-MD" sz="6000" dirty="0"/>
              <a:t>- ajută familiile să devină parteneri activi în terapie.</a:t>
            </a:r>
          </a:p>
          <a:p>
            <a:pPr marL="0" indent="0">
              <a:buNone/>
            </a:pPr>
            <a:r>
              <a:rPr lang="ro-MD" sz="6000" dirty="0"/>
              <a:t>Cele mai eficiente programe sunt acelea combinate în mod inteligent:</a:t>
            </a:r>
            <a:br>
              <a:rPr lang="ro-MD" sz="6000" dirty="0"/>
            </a:br>
            <a:r>
              <a:rPr lang="ro-MD" sz="6000" b="1" dirty="0"/>
              <a:t>ABA + ESDM + PACT + TEACCH + logopedie + terapie ocupațională + senzorială</a:t>
            </a:r>
            <a:r>
              <a:rPr lang="ro-MD" sz="6000" dirty="0"/>
              <a:t>, personalizate în funcție de profilul unic al copilului.</a:t>
            </a:r>
          </a:p>
          <a:p>
            <a:pPr marL="0" indent="0">
              <a:buNone/>
            </a:pPr>
            <a:endParaRPr lang="ro-MD" sz="6000" b="1" dirty="0"/>
          </a:p>
          <a:p>
            <a:pPr marL="0" indent="0">
              <a:buNone/>
            </a:pPr>
            <a:endParaRPr lang="ro-MD" sz="6000" dirty="0"/>
          </a:p>
        </p:txBody>
      </p:sp>
    </p:spTree>
    <p:extLst>
      <p:ext uri="{BB962C8B-B14F-4D97-AF65-F5344CB8AC3E}">
        <p14:creationId xmlns:p14="http://schemas.microsoft.com/office/powerpoint/2010/main" val="3281277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Programe validate științific</a:t>
            </a:r>
          </a:p>
        </p:txBody>
      </p:sp>
      <p:sp>
        <p:nvSpPr>
          <p:cNvPr id="3" name="Объект 2"/>
          <p:cNvSpPr>
            <a:spLocks noGrp="1"/>
          </p:cNvSpPr>
          <p:nvPr>
            <p:ph idx="1"/>
          </p:nvPr>
        </p:nvSpPr>
        <p:spPr>
          <a:xfrm>
            <a:off x="457200" y="1600200"/>
            <a:ext cx="17526000" cy="8039100"/>
          </a:xfrm>
        </p:spPr>
        <p:txBody>
          <a:bodyPr>
            <a:normAutofit fontScale="77500" lnSpcReduction="20000"/>
          </a:bodyPr>
          <a:lstStyle/>
          <a:p>
            <a:pPr marL="0" indent="0">
              <a:buNone/>
            </a:pPr>
            <a:r>
              <a:rPr lang="ro-MD" sz="6000" b="1" dirty="0"/>
              <a:t>Terapie ocupațională (TO)- </a:t>
            </a:r>
            <a:r>
              <a:rPr lang="ro-MD" sz="6000" dirty="0"/>
              <a:t>rutina de viață independentă.</a:t>
            </a:r>
          </a:p>
          <a:p>
            <a:pPr marL="0" indent="0">
              <a:buNone/>
            </a:pPr>
            <a:r>
              <a:rPr lang="ro-MD" sz="6000" u="sng" dirty="0"/>
              <a:t>Intervenția timpurie bazată pe dovezi:</a:t>
            </a:r>
          </a:p>
          <a:p>
            <a:pPr marL="0" indent="0">
              <a:buNone/>
            </a:pPr>
            <a:r>
              <a:rPr lang="ro-MD" sz="6000" dirty="0"/>
              <a:t>- maximizează potențialul copilului,</a:t>
            </a:r>
          </a:p>
          <a:p>
            <a:pPr marL="0" indent="0">
              <a:buNone/>
            </a:pPr>
            <a:r>
              <a:rPr lang="ro-MD" sz="6000" dirty="0"/>
              <a:t>- reduce dificultățile pe termen lung,</a:t>
            </a:r>
          </a:p>
          <a:p>
            <a:pPr marL="0" indent="0">
              <a:buNone/>
            </a:pPr>
            <a:r>
              <a:rPr lang="ro-MD" sz="6000" dirty="0"/>
              <a:t>- crește autonomia,</a:t>
            </a:r>
          </a:p>
          <a:p>
            <a:pPr marL="0" indent="0">
              <a:buNone/>
            </a:pPr>
            <a:r>
              <a:rPr lang="ro-MD" sz="6000" dirty="0"/>
              <a:t>- previne instituționalizarea,</a:t>
            </a:r>
          </a:p>
          <a:p>
            <a:pPr marL="0" indent="0">
              <a:buNone/>
            </a:pPr>
            <a:r>
              <a:rPr lang="ro-MD" sz="6000" dirty="0"/>
              <a:t>- sprijină integrarea educațională,</a:t>
            </a:r>
          </a:p>
          <a:p>
            <a:pPr marL="0" indent="0">
              <a:buNone/>
            </a:pPr>
            <a:r>
              <a:rPr lang="ro-MD" sz="6000" dirty="0"/>
              <a:t>- ajută familiile să devină parteneri activi în terapie.</a:t>
            </a:r>
          </a:p>
          <a:p>
            <a:pPr marL="0" indent="0">
              <a:buNone/>
            </a:pPr>
            <a:r>
              <a:rPr lang="ro-MD" sz="6000" dirty="0"/>
              <a:t>Cele mai eficiente programe sunt acelea combinate în mod inteligent:</a:t>
            </a:r>
            <a:br>
              <a:rPr lang="ro-MD" sz="6000" dirty="0"/>
            </a:br>
            <a:r>
              <a:rPr lang="ro-MD" sz="6000" b="1" dirty="0"/>
              <a:t>ABA + ESDM + PACT + TEACCH + logopedie + terapie ocupațională + senzorială</a:t>
            </a:r>
            <a:r>
              <a:rPr lang="ro-MD" sz="6000" dirty="0"/>
              <a:t>, personalizate în funcție de profilul unic al copilului.</a:t>
            </a:r>
          </a:p>
          <a:p>
            <a:pPr marL="0" indent="0">
              <a:buNone/>
            </a:pPr>
            <a:endParaRPr lang="ro-MD" sz="6000" b="1" dirty="0"/>
          </a:p>
          <a:p>
            <a:pPr marL="0" indent="0">
              <a:buNone/>
            </a:pPr>
            <a:endParaRPr lang="ro-MD" sz="6000" dirty="0"/>
          </a:p>
        </p:txBody>
      </p:sp>
    </p:spTree>
    <p:extLst>
      <p:ext uri="{BB962C8B-B14F-4D97-AF65-F5344CB8AC3E}">
        <p14:creationId xmlns:p14="http://schemas.microsoft.com/office/powerpoint/2010/main" val="1991967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Lecții din SUA, Canada și Uniunea Europeană</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dirty="0"/>
              <a:t>Screening sistematic la 18–24 luni- Screeningul pentru risc de TSA este integrat în controalele pediatrice de rutină</a:t>
            </a:r>
            <a:r>
              <a:rPr lang="ro-MD" dirty="0"/>
              <a:t>, nu este „opțional” și nu depinde de intuiția părintelui sau a medicului.</a:t>
            </a:r>
          </a:p>
          <a:p>
            <a:pPr marL="0" indent="0">
              <a:buNone/>
            </a:pPr>
            <a:r>
              <a:rPr lang="ro-MD" dirty="0"/>
              <a:t>Se folosesc </a:t>
            </a:r>
            <a:r>
              <a:rPr lang="ro-MD" b="1" dirty="0"/>
              <a:t>instrumente standardizate</a:t>
            </a:r>
            <a:r>
              <a:rPr lang="ro-MD" dirty="0"/>
              <a:t>, validate internațional (ex.: M-CHAT-R/F, STAT, Q-CHAT), aplicate de:</a:t>
            </a:r>
          </a:p>
          <a:p>
            <a:pPr lvl="1"/>
            <a:r>
              <a:rPr lang="ro-MD" dirty="0"/>
              <a:t>medici de familie / pediatri,</a:t>
            </a:r>
          </a:p>
          <a:p>
            <a:pPr lvl="1"/>
            <a:r>
              <a:rPr lang="ro-MD" dirty="0"/>
              <a:t>asistenți medicali comunitari,</a:t>
            </a:r>
          </a:p>
          <a:p>
            <a:pPr lvl="1"/>
            <a:r>
              <a:rPr lang="ro-MD" dirty="0"/>
              <a:t>uneori chiar de către educatori formați în grădinițe.</a:t>
            </a:r>
          </a:p>
          <a:p>
            <a:pPr marL="0" indent="0">
              <a:buNone/>
            </a:pPr>
            <a:r>
              <a:rPr lang="ro-MD" b="1" dirty="0"/>
              <a:t>Cum funcționează în practică:</a:t>
            </a:r>
            <a:endParaRPr lang="ro-MD" dirty="0"/>
          </a:p>
          <a:p>
            <a:pPr marL="0" indent="0">
              <a:buNone/>
            </a:pPr>
            <a:r>
              <a:rPr lang="ro-MD" dirty="0"/>
              <a:t>La 18 luni și din nou la 24 luni, copilul este evaluat scurt (10–20 de întrebări) în timpul vizitei la medic.</a:t>
            </a:r>
          </a:p>
          <a:p>
            <a:pPr marL="0" indent="0">
              <a:buNone/>
            </a:pPr>
            <a:r>
              <a:rPr lang="ro-MD" dirty="0"/>
              <a:t>Dacă scorul este peste un anumit prag → copilul este trimis la un </a:t>
            </a:r>
            <a:r>
              <a:rPr lang="ro-MD" b="1" dirty="0"/>
              <a:t>centru de evaluare specializat</a:t>
            </a:r>
            <a:r>
              <a:rPr lang="ro-MD" dirty="0"/>
              <a:t>.</a:t>
            </a:r>
          </a:p>
          <a:p>
            <a:pPr marL="0" indent="0">
              <a:buNone/>
            </a:pPr>
            <a:r>
              <a:rPr lang="ro-MD" dirty="0"/>
              <a:t>Timpul de la suspiciune la diagnostic este redus, de regulă câteva luni, nu ani.</a:t>
            </a:r>
          </a:p>
          <a:p>
            <a:pPr marL="0" indent="0">
              <a:buNone/>
            </a:pPr>
            <a:r>
              <a:rPr lang="ro-MD" b="1" dirty="0"/>
              <a:t>De ce este important:</a:t>
            </a:r>
            <a:endParaRPr lang="ro-MD" dirty="0"/>
          </a:p>
          <a:p>
            <a:pPr marL="0" indent="0">
              <a:buNone/>
            </a:pPr>
            <a:r>
              <a:rPr lang="ro-MD" dirty="0"/>
              <a:t>-Permite </a:t>
            </a:r>
            <a:r>
              <a:rPr lang="ro-MD" b="1" dirty="0"/>
              <a:t>începerea intervenției timpurii înainte de 3 ani</a:t>
            </a:r>
            <a:r>
              <a:rPr lang="ro-MD" dirty="0"/>
              <a:t>, când plasticitatea cerebrală este maximă.</a:t>
            </a:r>
          </a:p>
          <a:p>
            <a:pPr marL="0" indent="0">
              <a:buNone/>
            </a:pPr>
            <a:r>
              <a:rPr lang="ro-MD" dirty="0"/>
              <a:t>- Scade riscul de „pierdere a timpului” în etichete vagi de tipul „să mai așteptăm, este doar leneș / timid”.</a:t>
            </a:r>
          </a:p>
          <a:p>
            <a:pPr marL="0" indent="0">
              <a:buNone/>
            </a:pPr>
            <a:endParaRPr lang="ro-MD" sz="6000" b="1" dirty="0"/>
          </a:p>
          <a:p>
            <a:pPr marL="0" indent="0">
              <a:buNone/>
            </a:pPr>
            <a:endParaRPr lang="ro-MD" sz="6000" dirty="0"/>
          </a:p>
        </p:txBody>
      </p:sp>
    </p:spTree>
    <p:extLst>
      <p:ext uri="{BB962C8B-B14F-4D97-AF65-F5344CB8AC3E}">
        <p14:creationId xmlns:p14="http://schemas.microsoft.com/office/powerpoint/2010/main" val="4126485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Lecții din SUA, Canada și Uniunea Europeană</a:t>
            </a:r>
            <a:endParaRPr lang="ro-MD" sz="5400" b="1" dirty="0"/>
          </a:p>
        </p:txBody>
      </p:sp>
      <p:sp>
        <p:nvSpPr>
          <p:cNvPr id="3" name="Объект 2"/>
          <p:cNvSpPr>
            <a:spLocks noGrp="1"/>
          </p:cNvSpPr>
          <p:nvPr>
            <p:ph idx="1"/>
          </p:nvPr>
        </p:nvSpPr>
        <p:spPr>
          <a:xfrm>
            <a:off x="457200" y="1600200"/>
            <a:ext cx="17526000" cy="8039100"/>
          </a:xfrm>
        </p:spPr>
        <p:txBody>
          <a:bodyPr>
            <a:normAutofit fontScale="47500" lnSpcReduction="20000"/>
          </a:bodyPr>
          <a:lstStyle/>
          <a:p>
            <a:pPr marL="0" indent="0">
              <a:buNone/>
            </a:pPr>
            <a:r>
              <a:rPr lang="ro-MD" sz="6000" b="1" u="sng" dirty="0"/>
              <a:t>Echipe multidisciplinare în centre regionale</a:t>
            </a:r>
          </a:p>
          <a:p>
            <a:pPr marL="0" indent="0">
              <a:buNone/>
            </a:pPr>
            <a:r>
              <a:rPr lang="ro-MD" sz="6000" dirty="0"/>
              <a:t>În țările cu sisteme bine organizate, diagnosticul și planificarea intervenției nu sunt făcute de o singură persoană, ci de </a:t>
            </a:r>
            <a:r>
              <a:rPr lang="ro-MD" sz="6000" b="1" dirty="0"/>
              <a:t>echipe multidisciplinare</a:t>
            </a:r>
            <a:r>
              <a:rPr lang="ro-MD" sz="6000" dirty="0"/>
              <a:t>.</a:t>
            </a:r>
          </a:p>
          <a:p>
            <a:pPr marL="0" indent="0">
              <a:buNone/>
            </a:pPr>
            <a:r>
              <a:rPr lang="ro-MD" sz="6000" b="1" dirty="0"/>
              <a:t>Componența tipică a unei echipe:</a:t>
            </a:r>
            <a:endParaRPr lang="ro-MD" sz="6000" dirty="0"/>
          </a:p>
          <a:p>
            <a:r>
              <a:rPr lang="ro-MD" sz="6000" dirty="0"/>
              <a:t>medic pediatru / neuropsihiatru infantil,</a:t>
            </a:r>
          </a:p>
          <a:p>
            <a:r>
              <a:rPr lang="ro-MD" sz="6000" dirty="0"/>
              <a:t>psiholog clinician / psiholog specializat în TSA,</a:t>
            </a:r>
          </a:p>
          <a:p>
            <a:r>
              <a:rPr lang="ro-MD" sz="6000" dirty="0"/>
              <a:t>logoped,</a:t>
            </a:r>
          </a:p>
          <a:p>
            <a:r>
              <a:rPr lang="ro-MD" sz="6000" dirty="0"/>
              <a:t>terapeut ocupațional,</a:t>
            </a:r>
          </a:p>
          <a:p>
            <a:r>
              <a:rPr lang="ro-MD" sz="6000" dirty="0"/>
              <a:t>uneori asistent social, educator special, analist comportamental (BCBA).</a:t>
            </a:r>
          </a:p>
          <a:p>
            <a:pPr marL="0" indent="0">
              <a:buNone/>
            </a:pPr>
            <a:r>
              <a:rPr lang="ro-MD" sz="6000" b="1" dirty="0"/>
              <a:t>Rolul echipei:</a:t>
            </a:r>
            <a:endParaRPr lang="ro-MD" sz="6000" dirty="0"/>
          </a:p>
          <a:p>
            <a:pPr marL="0" indent="0">
              <a:buNone/>
            </a:pPr>
            <a:r>
              <a:rPr lang="ro-MD" sz="6000" dirty="0"/>
              <a:t>- realizează </a:t>
            </a:r>
            <a:r>
              <a:rPr lang="ro-MD" sz="6000" b="1" dirty="0"/>
              <a:t>evaluări complexe</a:t>
            </a:r>
            <a:r>
              <a:rPr lang="ro-MD" sz="6000" dirty="0"/>
              <a:t> (dezvoltare, limbaj, comportament, senzorial),</a:t>
            </a:r>
          </a:p>
          <a:p>
            <a:pPr marL="0" indent="0">
              <a:buNone/>
            </a:pPr>
            <a:r>
              <a:rPr lang="ro-MD" sz="6000" dirty="0"/>
              <a:t>- pun diagnosticul conform DSM-5 / ICD-11,</a:t>
            </a:r>
          </a:p>
          <a:p>
            <a:pPr marL="0" indent="0">
              <a:buNone/>
            </a:pPr>
            <a:r>
              <a:rPr lang="ro-MD" sz="6000" dirty="0"/>
              <a:t>- stabilesc un </a:t>
            </a:r>
            <a:r>
              <a:rPr lang="ro-MD" sz="6000" b="1" dirty="0"/>
              <a:t>plan personalizat de intervenție</a:t>
            </a:r>
            <a:r>
              <a:rPr lang="ro-MD" sz="6000" dirty="0"/>
              <a:t> (număr de ore, tipuri de terapii, priorități),</a:t>
            </a:r>
          </a:p>
          <a:p>
            <a:pPr>
              <a:buFontTx/>
              <a:buChar char="-"/>
            </a:pPr>
            <a:r>
              <a:rPr lang="ro-MD" sz="6000" dirty="0"/>
              <a:t>discută cu familia, explică diagnosticul, pașii următori, resursele disponibile.</a:t>
            </a:r>
          </a:p>
          <a:p>
            <a:pPr>
              <a:buFontTx/>
              <a:buChar char="-"/>
            </a:pPr>
            <a:endParaRPr lang="ro-MD" sz="6000" dirty="0"/>
          </a:p>
          <a:p>
            <a:pPr marL="0" indent="0">
              <a:buNone/>
            </a:pPr>
            <a:r>
              <a:rPr lang="ro-MD" sz="6000" b="1" dirty="0"/>
              <a:t>Organizare teritorială:</a:t>
            </a:r>
            <a:endParaRPr lang="ro-MD" sz="6000" dirty="0"/>
          </a:p>
          <a:p>
            <a:pPr marL="0" indent="0">
              <a:buNone/>
            </a:pPr>
            <a:r>
              <a:rPr lang="ro-MD" sz="6000" dirty="0"/>
              <a:t>- centrele sunt, de regulă, </a:t>
            </a:r>
            <a:r>
              <a:rPr lang="ro-MD" sz="6000" b="1" dirty="0"/>
              <a:t>regionale</a:t>
            </a:r>
            <a:r>
              <a:rPr lang="ro-MD" sz="6000" dirty="0"/>
              <a:t> (la nivel de județ / regiune / district),</a:t>
            </a:r>
          </a:p>
          <a:p>
            <a:pPr marL="0" indent="0">
              <a:buNone/>
            </a:pPr>
            <a:r>
              <a:rPr lang="ro-MD" sz="6000" dirty="0"/>
              <a:t>- există traseu clar de trimitere: medic de familie → specialist → centru regional → servicii locale.</a:t>
            </a:r>
          </a:p>
          <a:p>
            <a:pPr marL="0" indent="0">
              <a:buNone/>
            </a:pPr>
            <a:endParaRPr lang="ro-MD" sz="6000" b="1" dirty="0"/>
          </a:p>
          <a:p>
            <a:pPr marL="0" indent="0">
              <a:buNone/>
            </a:pPr>
            <a:endParaRPr lang="ro-MD" sz="6000" dirty="0"/>
          </a:p>
        </p:txBody>
      </p:sp>
    </p:spTree>
    <p:extLst>
      <p:ext uri="{BB962C8B-B14F-4D97-AF65-F5344CB8AC3E}">
        <p14:creationId xmlns:p14="http://schemas.microsoft.com/office/powerpoint/2010/main" val="3188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Evoluția conceptului de autism – o privire istorică structurat</a:t>
            </a:r>
            <a:r>
              <a:rPr lang="ro-MD" sz="6000" dirty="0"/>
              <a:t>ă</a:t>
            </a:r>
            <a:endParaRPr lang="ru-RU" sz="60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b="1" u="sng" dirty="0"/>
              <a:t>Debutul recunoașterii autismului în Republica Moldova</a:t>
            </a:r>
          </a:p>
          <a:p>
            <a:r>
              <a:rPr lang="ro-MD" sz="4800" dirty="0"/>
              <a:t>În Republica Moldova, autismul a fost introdus oficial în sistemul de diagnostic abia în </a:t>
            </a:r>
            <a:r>
              <a:rPr lang="ro-MD" sz="4800" b="1" dirty="0"/>
              <a:t>2008</a:t>
            </a:r>
            <a:r>
              <a:rPr lang="ro-MD" sz="4800" dirty="0"/>
              <a:t>.</a:t>
            </a:r>
            <a:br>
              <a:rPr lang="ro-MD" sz="4800" dirty="0"/>
            </a:br>
            <a:r>
              <a:rPr lang="ro-MD" sz="4800" dirty="0"/>
              <a:t>Acesta a fost momentul în care:</a:t>
            </a:r>
          </a:p>
          <a:p>
            <a:pPr marL="0" indent="0">
              <a:buNone/>
            </a:pPr>
            <a:r>
              <a:rPr lang="ro-MD" sz="4800" dirty="0"/>
              <a:t>-au început să fie recunoscute primele cazuri,</a:t>
            </a:r>
          </a:p>
          <a:p>
            <a:pPr marL="0" indent="0">
              <a:buNone/>
            </a:pPr>
            <a:r>
              <a:rPr lang="ro-MD" sz="4800" dirty="0"/>
              <a:t>- familiile au putut căuta sprijin în mod formal.</a:t>
            </a:r>
          </a:p>
          <a:p>
            <a:pPr marL="0" indent="0">
              <a:buNone/>
            </a:pPr>
            <a:r>
              <a:rPr lang="ro-MD" sz="4800" dirty="0"/>
              <a:t>Este un pas relativ recent, ceea ce explică provocările actuale privind dezvoltarea serviciilor, formarea specialiștilor și nivelul general de conștientizare.</a:t>
            </a:r>
          </a:p>
        </p:txBody>
      </p:sp>
    </p:spTree>
    <p:extLst>
      <p:ext uri="{BB962C8B-B14F-4D97-AF65-F5344CB8AC3E}">
        <p14:creationId xmlns:p14="http://schemas.microsoft.com/office/powerpoint/2010/main" val="2521138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Lecții din SUA, Canada și Uniunea Europeană</a:t>
            </a:r>
            <a:endParaRPr lang="ro-MD" sz="5400" b="1" dirty="0"/>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b="1" dirty="0"/>
              <a:t>-</a:t>
            </a:r>
            <a:r>
              <a:rPr lang="ro-MD" b="1" u="sng" dirty="0"/>
              <a:t>Finanțare stabilă și standarde naționale- </a:t>
            </a:r>
            <a:r>
              <a:rPr lang="ro-MD" dirty="0"/>
              <a:t>În SUA, Canada și multe țări din UE, intervenția timpurie nu este lăsată „pe umerii părinților”.</a:t>
            </a:r>
          </a:p>
          <a:p>
            <a:pPr marL="0" indent="0">
              <a:buNone/>
            </a:pPr>
            <a:r>
              <a:rPr lang="ro-MD" b="1" u="sng" dirty="0"/>
              <a:t>Elemente cheie:</a:t>
            </a:r>
            <a:endParaRPr lang="ro-MD" u="sng" dirty="0"/>
          </a:p>
          <a:p>
            <a:pPr marL="0" indent="0">
              <a:buNone/>
            </a:pPr>
            <a:r>
              <a:rPr lang="ro-MD" b="1" dirty="0"/>
              <a:t>-Finanțare publică (sau mixtă) pentru serviciile esențiale:</a:t>
            </a:r>
            <a:endParaRPr lang="ro-MD" dirty="0"/>
          </a:p>
          <a:p>
            <a:pPr lvl="1"/>
            <a:r>
              <a:rPr lang="ro-MD" dirty="0"/>
              <a:t>pachete de ore de terapie acoperite parțial sau integral de stat / asigurări,</a:t>
            </a:r>
          </a:p>
          <a:p>
            <a:pPr lvl="1"/>
            <a:r>
              <a:rPr lang="ro-MD" dirty="0"/>
              <a:t>servicii garantate până la o anumită vârstă (de ex. 3–6 ani).</a:t>
            </a:r>
          </a:p>
          <a:p>
            <a:pPr marL="0" indent="0">
              <a:buNone/>
            </a:pPr>
            <a:r>
              <a:rPr lang="ro-MD" b="1" dirty="0"/>
              <a:t>- Standardele naționale / ghiduri clinice:</a:t>
            </a:r>
            <a:endParaRPr lang="ro-MD" dirty="0"/>
          </a:p>
          <a:p>
            <a:pPr lvl="1"/>
            <a:r>
              <a:rPr lang="ro-MD" dirty="0"/>
              <a:t>ce înseamnă intervenție bazată pe dovezi,</a:t>
            </a:r>
          </a:p>
          <a:p>
            <a:pPr lvl="1"/>
            <a:r>
              <a:rPr lang="ro-MD" dirty="0"/>
              <a:t>câte ore minim recomandate,</a:t>
            </a:r>
          </a:p>
          <a:p>
            <a:pPr lvl="1"/>
            <a:r>
              <a:rPr lang="ro-MD" dirty="0"/>
              <a:t>ce profesii pot lucra în intervenție,</a:t>
            </a:r>
          </a:p>
          <a:p>
            <a:pPr lvl="1"/>
            <a:r>
              <a:rPr lang="ro-MD" dirty="0"/>
              <a:t>care sunt competențele necesare pentru specialiști.</a:t>
            </a:r>
          </a:p>
          <a:p>
            <a:pPr marL="0" indent="0">
              <a:buNone/>
            </a:pPr>
            <a:r>
              <a:rPr lang="ro-MD" b="1" dirty="0"/>
              <a:t>- Mecanisme de acreditare și control al calității:</a:t>
            </a:r>
            <a:endParaRPr lang="ro-MD" dirty="0"/>
          </a:p>
          <a:p>
            <a:pPr lvl="1"/>
            <a:r>
              <a:rPr lang="ro-MD" dirty="0"/>
              <a:t>centrele trebuie să respecte anumite criterii pentru a primi finanțare,</a:t>
            </a:r>
          </a:p>
          <a:p>
            <a:pPr lvl="1"/>
            <a:r>
              <a:rPr lang="ro-MD" dirty="0"/>
              <a:t>monitorizare periodică (rapoarte, supervizări, audit).</a:t>
            </a:r>
          </a:p>
          <a:p>
            <a:pPr marL="0" indent="0">
              <a:buNone/>
            </a:pPr>
            <a:r>
              <a:rPr lang="ro-MD" b="1" dirty="0"/>
              <a:t>Ce rezultă:</a:t>
            </a:r>
            <a:endParaRPr lang="ro-MD" dirty="0"/>
          </a:p>
          <a:p>
            <a:pPr marL="0" indent="0">
              <a:buNone/>
            </a:pPr>
            <a:r>
              <a:rPr lang="ro-MD" dirty="0"/>
              <a:t>- serviciile sunt mai previzibile,</a:t>
            </a:r>
          </a:p>
          <a:p>
            <a:pPr marL="0" indent="0">
              <a:buNone/>
            </a:pPr>
            <a:r>
              <a:rPr lang="ro-MD" dirty="0"/>
              <a:t>- părinții știu la ce au dreptul,</a:t>
            </a:r>
          </a:p>
          <a:p>
            <a:pPr marL="0" indent="0">
              <a:buNone/>
            </a:pPr>
            <a:r>
              <a:rPr lang="ro-MD" dirty="0"/>
              <a:t>- scade riscul de pseudo-terapii scumpe și ineficiente.</a:t>
            </a:r>
          </a:p>
          <a:p>
            <a:pPr marL="0" indent="0">
              <a:buNone/>
            </a:pPr>
            <a:endParaRPr lang="ro-MD" sz="6000" b="1" dirty="0"/>
          </a:p>
          <a:p>
            <a:pPr marL="0" indent="0">
              <a:buNone/>
            </a:pPr>
            <a:endParaRPr lang="ro-MD" sz="6000" dirty="0"/>
          </a:p>
        </p:txBody>
      </p:sp>
    </p:spTree>
    <p:extLst>
      <p:ext uri="{BB962C8B-B14F-4D97-AF65-F5344CB8AC3E}">
        <p14:creationId xmlns:p14="http://schemas.microsoft.com/office/powerpoint/2010/main" val="4155797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Lecții din SUA, Canada și Uniunea Europeană</a:t>
            </a:r>
            <a:endParaRPr lang="ro-MD" sz="5400" b="1" dirty="0"/>
          </a:p>
        </p:txBody>
      </p:sp>
      <p:sp>
        <p:nvSpPr>
          <p:cNvPr id="3" name="Объект 2"/>
          <p:cNvSpPr>
            <a:spLocks noGrp="1"/>
          </p:cNvSpPr>
          <p:nvPr>
            <p:ph idx="1"/>
          </p:nvPr>
        </p:nvSpPr>
        <p:spPr>
          <a:xfrm>
            <a:off x="457200" y="1600200"/>
            <a:ext cx="17526000" cy="8039100"/>
          </a:xfrm>
        </p:spPr>
        <p:txBody>
          <a:bodyPr>
            <a:normAutofit fontScale="77500" lnSpcReduction="20000"/>
          </a:bodyPr>
          <a:lstStyle/>
          <a:p>
            <a:pPr marL="0" indent="0">
              <a:buNone/>
            </a:pPr>
            <a:r>
              <a:rPr lang="ro-MD" sz="6000" b="1" u="sng" dirty="0"/>
              <a:t>Implicarea activă a familiilor în intervenție.</a:t>
            </a:r>
          </a:p>
          <a:p>
            <a:pPr marL="0" indent="0">
              <a:buNone/>
            </a:pPr>
            <a:r>
              <a:rPr lang="ro-MD" sz="6000" dirty="0"/>
              <a:t>O lecție esențială din SUA/Canada/UE: </a:t>
            </a:r>
            <a:r>
              <a:rPr lang="ro-MD" sz="6000" b="1" dirty="0"/>
              <a:t>fără familie activ implicată, efectele intervenției sunt limitate</a:t>
            </a:r>
            <a:r>
              <a:rPr lang="ro-MD" sz="6000" dirty="0"/>
              <a:t>.</a:t>
            </a:r>
          </a:p>
          <a:p>
            <a:pPr marL="0" indent="0">
              <a:buNone/>
            </a:pPr>
            <a:r>
              <a:rPr lang="ro-MD" sz="6000" b="1" u="sng" dirty="0"/>
              <a:t>Cum se face în practică:</a:t>
            </a:r>
            <a:endParaRPr lang="ro-MD" sz="6000" u="sng" dirty="0"/>
          </a:p>
          <a:p>
            <a:pPr marL="0" indent="0">
              <a:buNone/>
            </a:pPr>
            <a:r>
              <a:rPr lang="ro-MD" sz="6000" dirty="0"/>
              <a:t>- părinții participă la sesiuni de instruire (parent training),</a:t>
            </a:r>
          </a:p>
          <a:p>
            <a:pPr marL="0" indent="0">
              <a:buNone/>
            </a:pPr>
            <a:r>
              <a:rPr lang="ro-MD" sz="6000" dirty="0"/>
              <a:t>- li se arată cum să aplice strategii în viața de zi cu zi: masă, joacă, igienă, ieșiri în comunitate,</a:t>
            </a:r>
          </a:p>
          <a:p>
            <a:pPr>
              <a:buFontTx/>
              <a:buChar char="-"/>
            </a:pPr>
            <a:r>
              <a:rPr lang="ro-MD" sz="6000" dirty="0"/>
              <a:t>sunt incluși în stabilirea obiectivelor: ce e important pentru familie? (ex.: copilul să poată sta la masă în familie, să folosească toaleta, să spună ce vrea).</a:t>
            </a:r>
          </a:p>
          <a:p>
            <a:pPr marL="0" indent="0">
              <a:buNone/>
            </a:pPr>
            <a:r>
              <a:rPr lang="ro-MD" sz="6000" dirty="0"/>
              <a:t>Terapia nu se întâmplă doar în cabinet, ci </a:t>
            </a:r>
            <a:r>
              <a:rPr lang="ro-MD" sz="6000" b="1" dirty="0"/>
              <a:t>24/7</a:t>
            </a:r>
            <a:r>
              <a:rPr lang="ro-MD" sz="6000" dirty="0"/>
              <a:t>, în toate interacțiunile copil–adult.</a:t>
            </a:r>
          </a:p>
          <a:p>
            <a:pPr marL="0" indent="0">
              <a:buNone/>
            </a:pPr>
            <a:endParaRPr lang="ro-MD" sz="6000" b="1" u="sng" dirty="0"/>
          </a:p>
        </p:txBody>
      </p:sp>
    </p:spTree>
    <p:extLst>
      <p:ext uri="{BB962C8B-B14F-4D97-AF65-F5344CB8AC3E}">
        <p14:creationId xmlns:p14="http://schemas.microsoft.com/office/powerpoint/2010/main" val="215124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Situația Republicii Moldova – provocări și direcții urgente</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000" b="1" dirty="0"/>
              <a:t>Lipsa urmăririi efectuării screeningului național obligatoriu.</a:t>
            </a:r>
          </a:p>
          <a:p>
            <a:pPr marL="0" indent="0">
              <a:buNone/>
            </a:pPr>
            <a:r>
              <a:rPr lang="ro-MD" sz="4000" b="1" dirty="0"/>
              <a:t>Depindem mult de </a:t>
            </a:r>
          </a:p>
          <a:p>
            <a:pPr lvl="1"/>
            <a:r>
              <a:rPr lang="ro-MD" sz="4000" dirty="0"/>
              <a:t>vigilența părinților,</a:t>
            </a:r>
          </a:p>
          <a:p>
            <a:pPr lvl="1"/>
            <a:r>
              <a:rPr lang="ro-MD" sz="4000" dirty="0"/>
              <a:t>deschiderea medicilor de familie,</a:t>
            </a:r>
          </a:p>
          <a:p>
            <a:pPr lvl="1"/>
            <a:r>
              <a:rPr lang="ro-MD" sz="4000" dirty="0"/>
              <a:t>accesul la informare,</a:t>
            </a:r>
          </a:p>
          <a:p>
            <a:pPr marL="0" indent="0">
              <a:buNone/>
            </a:pPr>
            <a:r>
              <a:rPr lang="ro-MD" sz="4000" dirty="0"/>
              <a:t>în multe cazuri, diagnosticul este pus </a:t>
            </a:r>
            <a:r>
              <a:rPr lang="ro-MD" sz="4000" b="1" dirty="0"/>
              <a:t>după 3–4 ani sau chiar mai târziu</a:t>
            </a:r>
            <a:r>
              <a:rPr lang="ro-MD" sz="4000" dirty="0"/>
              <a:t>, când copilul deja a pierdut fereastra de intervenție timpurie intensă.</a:t>
            </a:r>
          </a:p>
          <a:p>
            <a:pPr marL="0" indent="0">
              <a:buNone/>
            </a:pPr>
            <a:r>
              <a:rPr lang="ro-MD" sz="4000" b="1" dirty="0"/>
              <a:t>Consecințe:</a:t>
            </a:r>
            <a:endParaRPr lang="ro-MD" sz="4000" dirty="0"/>
          </a:p>
          <a:p>
            <a:pPr marL="0" indent="0">
              <a:buNone/>
            </a:pPr>
            <a:r>
              <a:rPr lang="ro-MD" sz="4000" dirty="0"/>
              <a:t>- întârzierea intervenției,</a:t>
            </a:r>
          </a:p>
          <a:p>
            <a:pPr marL="0" indent="0">
              <a:buNone/>
            </a:pPr>
            <a:r>
              <a:rPr lang="ro-MD" sz="4000" dirty="0"/>
              <a:t>- stres crescut pentru familie,</a:t>
            </a:r>
          </a:p>
          <a:p>
            <a:pPr marL="0" indent="0">
              <a:buNone/>
            </a:pPr>
            <a:r>
              <a:rPr lang="ro-MD" sz="4000" dirty="0"/>
              <a:t>- costuri mai mari pentru sistem (mai mult sprijin special ulterior).</a:t>
            </a:r>
          </a:p>
          <a:p>
            <a:pPr marL="0" indent="0">
              <a:buNone/>
            </a:pPr>
            <a:endParaRPr lang="ro-MD" sz="6000" b="1" u="sng" dirty="0"/>
          </a:p>
        </p:txBody>
      </p:sp>
    </p:spTree>
    <p:extLst>
      <p:ext uri="{BB962C8B-B14F-4D97-AF65-F5344CB8AC3E}">
        <p14:creationId xmlns:p14="http://schemas.microsoft.com/office/powerpoint/2010/main" val="1288314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Situația Republicii Moldova – provocări și direcții urgente</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000" b="1" dirty="0"/>
              <a:t>Acces limitat la intervenție timpurie – mai ales în mediul rural</a:t>
            </a:r>
          </a:p>
          <a:p>
            <a:pPr marL="0" indent="0">
              <a:buNone/>
            </a:pPr>
            <a:r>
              <a:rPr lang="ro-MD" sz="4000" b="1" dirty="0"/>
              <a:t>- Urban (Chișinău și câteva orașe mari):</a:t>
            </a:r>
            <a:endParaRPr lang="ro-MD" sz="4000" dirty="0"/>
          </a:p>
          <a:p>
            <a:pPr marL="0" indent="0">
              <a:buNone/>
            </a:pPr>
            <a:r>
              <a:rPr lang="ro-MD" sz="4000" dirty="0"/>
              <a:t>-există două centre și ONG-uri care oferă evaluare și intervenție,</a:t>
            </a:r>
          </a:p>
          <a:p>
            <a:r>
              <a:rPr lang="ro-MD" sz="4000" dirty="0"/>
              <a:t>costurile pot fi mari pentru familii.</a:t>
            </a:r>
          </a:p>
          <a:p>
            <a:pPr marL="0" indent="0">
              <a:buNone/>
            </a:pPr>
            <a:r>
              <a:rPr lang="ro-MD" sz="4000" b="1" dirty="0"/>
              <a:t>Rural și orașe mici:</a:t>
            </a:r>
            <a:endParaRPr lang="ro-MD" sz="4000" dirty="0"/>
          </a:p>
          <a:p>
            <a:pPr marL="0" indent="0">
              <a:buNone/>
            </a:pPr>
            <a:r>
              <a:rPr lang="ro-MD" sz="4000" dirty="0"/>
              <a:t>- practic </a:t>
            </a:r>
            <a:r>
              <a:rPr lang="ro-MD" sz="4000" b="1" dirty="0"/>
              <a:t>nu există servicii specializate</a:t>
            </a:r>
            <a:r>
              <a:rPr lang="ro-MD" sz="4000" dirty="0"/>
              <a:t>,</a:t>
            </a:r>
          </a:p>
          <a:p>
            <a:pPr>
              <a:buFontTx/>
              <a:buChar char="-"/>
            </a:pPr>
            <a:r>
              <a:rPr lang="ro-MD" sz="4000" dirty="0"/>
              <a:t>părinții trebuie să se deplaseze la Chișinău ,</a:t>
            </a:r>
          </a:p>
          <a:p>
            <a:pPr>
              <a:buFontTx/>
              <a:buChar char="-"/>
            </a:pPr>
            <a:r>
              <a:rPr lang="ro-MD" sz="4000" dirty="0"/>
              <a:t>mulți renunță, deci copilul rămâne fără sprijin.</a:t>
            </a:r>
          </a:p>
          <a:p>
            <a:pPr marL="0" indent="0">
              <a:buNone/>
            </a:pPr>
            <a:r>
              <a:rPr lang="ro-MD" sz="4000" b="1" dirty="0"/>
              <a:t>Rezultatul:</a:t>
            </a:r>
            <a:endParaRPr lang="ro-MD" sz="4000" dirty="0"/>
          </a:p>
          <a:p>
            <a:pPr marL="0" indent="0">
              <a:buNone/>
            </a:pPr>
            <a:r>
              <a:rPr lang="ro-MD" sz="4000" dirty="0"/>
              <a:t>- inechitate majoră între copii în funcție de locul de trai,</a:t>
            </a:r>
          </a:p>
          <a:p>
            <a:pPr marL="0" indent="0">
              <a:buNone/>
            </a:pPr>
            <a:r>
              <a:rPr lang="ro-MD" sz="4000" dirty="0"/>
              <a:t>- familii epuizate, cu risc de sărăcie și migrație.</a:t>
            </a:r>
          </a:p>
          <a:p>
            <a:pPr marL="0" indent="0">
              <a:buNone/>
            </a:pPr>
            <a:endParaRPr lang="ro-MD" sz="6000" b="1" u="sng" dirty="0"/>
          </a:p>
        </p:txBody>
      </p:sp>
    </p:spTree>
    <p:extLst>
      <p:ext uri="{BB962C8B-B14F-4D97-AF65-F5344CB8AC3E}">
        <p14:creationId xmlns:p14="http://schemas.microsoft.com/office/powerpoint/2010/main" val="3660430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it-IT" sz="5400" b="1" dirty="0"/>
              <a:t>Situația Republicii Moldova – provocări și direcții urgente</a:t>
            </a:r>
            <a:endParaRPr lang="ro-MD" sz="5400" b="1" dirty="0"/>
          </a:p>
        </p:txBody>
      </p:sp>
      <p:sp>
        <p:nvSpPr>
          <p:cNvPr id="3" name="Объект 2"/>
          <p:cNvSpPr>
            <a:spLocks noGrp="1"/>
          </p:cNvSpPr>
          <p:nvPr>
            <p:ph idx="1"/>
          </p:nvPr>
        </p:nvSpPr>
        <p:spPr>
          <a:xfrm>
            <a:off x="457200" y="1600200"/>
            <a:ext cx="17526000" cy="8039100"/>
          </a:xfrm>
        </p:spPr>
        <p:txBody>
          <a:bodyPr>
            <a:normAutofit lnSpcReduction="10000"/>
          </a:bodyPr>
          <a:lstStyle/>
          <a:p>
            <a:pPr marL="0" indent="0">
              <a:buNone/>
            </a:pPr>
            <a:r>
              <a:rPr lang="ro-MD" b="1" u="sng" dirty="0"/>
              <a:t>Lipsa standardelor de calitate și a profesioniștilor formați</a:t>
            </a:r>
          </a:p>
          <a:p>
            <a:pPr marL="0" indent="0">
              <a:buNone/>
            </a:pPr>
            <a:r>
              <a:rPr lang="ro-MD" b="1" dirty="0"/>
              <a:t>Probleme principale:</a:t>
            </a:r>
            <a:endParaRPr lang="ro-MD" dirty="0"/>
          </a:p>
          <a:p>
            <a:pPr marL="0" indent="0">
              <a:buNone/>
            </a:pPr>
            <a:r>
              <a:rPr lang="ro-MD" b="1" dirty="0"/>
              <a:t>Nu există standarde clare naționale pentru intervenția în autism:</a:t>
            </a:r>
            <a:endParaRPr lang="ro-MD" dirty="0"/>
          </a:p>
          <a:p>
            <a:pPr lvl="1"/>
            <a:r>
              <a:rPr lang="ro-MD" dirty="0"/>
              <a:t>ce metode sunt recomandate,</a:t>
            </a:r>
          </a:p>
          <a:p>
            <a:pPr lvl="1"/>
            <a:r>
              <a:rPr lang="ro-MD" dirty="0"/>
              <a:t>câte ore de intervenție sunt necesare,</a:t>
            </a:r>
          </a:p>
          <a:p>
            <a:pPr lvl="1"/>
            <a:r>
              <a:rPr lang="ro-MD" dirty="0"/>
              <a:t>ce înseamnă „serviciu de calitate”.</a:t>
            </a:r>
          </a:p>
          <a:p>
            <a:pPr lvl="1"/>
            <a:endParaRPr lang="ro-MD" dirty="0"/>
          </a:p>
          <a:p>
            <a:pPr marL="0" indent="0">
              <a:buNone/>
            </a:pPr>
            <a:r>
              <a:rPr lang="ro-MD" b="1" dirty="0"/>
              <a:t>Formarea specialiștilor este fragmentară:</a:t>
            </a:r>
            <a:endParaRPr lang="ro-MD" dirty="0"/>
          </a:p>
          <a:p>
            <a:pPr lvl="1"/>
            <a:r>
              <a:rPr lang="ro-MD" dirty="0"/>
              <a:t>puțini psihologi, logopezi, terapeuți ocupaționali cu formare specifică în TSA,</a:t>
            </a:r>
          </a:p>
          <a:p>
            <a:pPr lvl="1"/>
            <a:r>
              <a:rPr lang="ro-MD" dirty="0"/>
              <a:t>majoritatea formărilor provin din proiecte ale ONG-urilor, nu dintr-un sistem public continuu,</a:t>
            </a:r>
          </a:p>
          <a:p>
            <a:pPr lvl="1"/>
            <a:r>
              <a:rPr lang="ro-MD" dirty="0"/>
              <a:t>lipsă de supervizare și de recunoaștere oficială pentru specialiști (ex.: analist comportamental).</a:t>
            </a:r>
          </a:p>
          <a:p>
            <a:pPr lvl="1"/>
            <a:endParaRPr lang="ro-MD" dirty="0"/>
          </a:p>
          <a:p>
            <a:pPr marL="0" indent="0">
              <a:buNone/>
            </a:pPr>
            <a:r>
              <a:rPr lang="ro-MD" b="1" dirty="0"/>
              <a:t>Nu există mecanism clar de acreditare a centrelor de intervenție:</a:t>
            </a:r>
            <a:endParaRPr lang="ro-MD" dirty="0"/>
          </a:p>
          <a:p>
            <a:pPr lvl="1"/>
            <a:r>
              <a:rPr lang="ro-MD" dirty="0"/>
              <a:t>oricine poate deschide un „centru”, chiar fără respectarea celor mai multe standarde internaționale,</a:t>
            </a:r>
          </a:p>
          <a:p>
            <a:pPr lvl="1"/>
            <a:r>
              <a:rPr lang="ro-MD" dirty="0"/>
              <a:t>părinții nu au criterii după care să aleagă.</a:t>
            </a:r>
          </a:p>
          <a:p>
            <a:pPr marL="0" indent="0">
              <a:buNone/>
            </a:pPr>
            <a:endParaRPr lang="ro-MD" sz="6000" b="1" u="sng" dirty="0"/>
          </a:p>
        </p:txBody>
      </p:sp>
    </p:spTree>
    <p:extLst>
      <p:ext uri="{BB962C8B-B14F-4D97-AF65-F5344CB8AC3E}">
        <p14:creationId xmlns:p14="http://schemas.microsoft.com/office/powerpoint/2010/main" val="827334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lnSpcReduction="10000"/>
          </a:bodyPr>
          <a:lstStyle/>
          <a:p>
            <a:pPr marL="0" indent="0">
              <a:buNone/>
            </a:pPr>
            <a:r>
              <a:rPr lang="ro-MD" sz="6000" b="1" u="sng" dirty="0"/>
              <a:t>Crearea și dezvoltarea serviciilor regionale</a:t>
            </a:r>
          </a:p>
          <a:p>
            <a:pPr marL="0" indent="0">
              <a:buNone/>
            </a:pPr>
            <a:r>
              <a:rPr lang="ro-MD" sz="6000" b="1" dirty="0"/>
              <a:t>Obiectiv:</a:t>
            </a:r>
            <a:r>
              <a:rPr lang="ro-MD" sz="6000" dirty="0"/>
              <a:t> niciun copil să nu fie nevoit să parcurgă sute de kilometri pentru evaluare și intervenție.</a:t>
            </a:r>
          </a:p>
          <a:p>
            <a:pPr marL="0" indent="0">
              <a:buNone/>
            </a:pPr>
            <a:r>
              <a:rPr lang="ro-MD" sz="6000" b="1" u="sng" dirty="0"/>
              <a:t>Pași concreți:</a:t>
            </a:r>
            <a:endParaRPr lang="ro-MD" sz="6000" u="sng" dirty="0"/>
          </a:p>
          <a:p>
            <a:pPr marL="0" indent="0">
              <a:buNone/>
            </a:pPr>
            <a:r>
              <a:rPr lang="ro-MD" sz="6000" dirty="0"/>
              <a:t>- crearea de </a:t>
            </a:r>
            <a:r>
              <a:rPr lang="ro-MD" sz="6000" b="1" dirty="0"/>
              <a:t>centre regionale de autism</a:t>
            </a:r>
            <a:r>
              <a:rPr lang="ro-MD" sz="6000" dirty="0"/>
              <a:t> (Nord, Centru, Sud, plus Chișinău),</a:t>
            </a:r>
          </a:p>
          <a:p>
            <a:pPr marL="0" indent="0">
              <a:buNone/>
            </a:pPr>
            <a:r>
              <a:rPr lang="ro-MD" sz="6000" dirty="0"/>
              <a:t>- parteneriate între stat și ONG-uri pentru gestionarea acestor centre (modele de co-management).</a:t>
            </a:r>
          </a:p>
          <a:p>
            <a:pPr marL="0" indent="0">
              <a:buNone/>
            </a:pPr>
            <a:endParaRPr lang="ro-MD" sz="6000" b="1" u="sng" dirty="0"/>
          </a:p>
        </p:txBody>
      </p:sp>
    </p:spTree>
    <p:extLst>
      <p:ext uri="{BB962C8B-B14F-4D97-AF65-F5344CB8AC3E}">
        <p14:creationId xmlns:p14="http://schemas.microsoft.com/office/powerpoint/2010/main" val="740432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b="1" u="sng" dirty="0"/>
              <a:t>1. Introducerea screeningului național obligatoriu la 18–24 luni</a:t>
            </a:r>
          </a:p>
          <a:p>
            <a:pPr marL="457200" lvl="1" indent="0">
              <a:buNone/>
            </a:pPr>
            <a:r>
              <a:rPr lang="ro-MD" dirty="0"/>
              <a:t>traseu clar de trimitere spre centre de evaluare, numai după evaluarea lui.</a:t>
            </a:r>
          </a:p>
          <a:p>
            <a:pPr marL="0" indent="0">
              <a:buNone/>
            </a:pPr>
            <a:r>
              <a:rPr lang="ro-MD" b="1" dirty="0"/>
              <a:t>Rezultat așteptat:</a:t>
            </a:r>
            <a:endParaRPr lang="ro-MD" dirty="0"/>
          </a:p>
          <a:p>
            <a:pPr marL="0" indent="0">
              <a:buNone/>
            </a:pPr>
            <a:r>
              <a:rPr lang="ro-MD" dirty="0"/>
              <a:t>- creșterea numărului de copii depistați înainte de 3 ani,</a:t>
            </a:r>
          </a:p>
          <a:p>
            <a:pPr>
              <a:buFontTx/>
              <a:buChar char="-"/>
            </a:pPr>
            <a:r>
              <a:rPr lang="ro-MD" dirty="0"/>
              <a:t>eficiență mult mai mare a intervenției timpurii.</a:t>
            </a:r>
          </a:p>
          <a:p>
            <a:pPr marL="0" indent="0">
              <a:buNone/>
            </a:pPr>
            <a:r>
              <a:rPr lang="ro-MD" b="1" u="sng" dirty="0"/>
              <a:t>Finanțare per copil și pachet minim garantat de servicii</a:t>
            </a:r>
          </a:p>
          <a:p>
            <a:pPr marL="0" indent="0">
              <a:buNone/>
            </a:pPr>
            <a:r>
              <a:rPr lang="ro-MD" dirty="0"/>
              <a:t>În loc ca familiile să suporte singure costul: definirea unui </a:t>
            </a:r>
            <a:r>
              <a:rPr lang="ro-MD" b="1" dirty="0"/>
              <a:t>pachet de servicii per copil cu TSA</a:t>
            </a:r>
            <a:r>
              <a:rPr lang="ro-MD" dirty="0"/>
              <a:t>:</a:t>
            </a:r>
          </a:p>
          <a:p>
            <a:pPr lvl="1"/>
            <a:r>
              <a:rPr lang="ro-MD" dirty="0"/>
              <a:t>evaluare complexă inițială,</a:t>
            </a:r>
          </a:p>
          <a:p>
            <a:pPr lvl="1"/>
            <a:r>
              <a:rPr lang="ro-MD" dirty="0"/>
              <a:t>un număr minim de ore de intervenție timpurie pe săptămână (de ex. 10–20 ore, în funcție de severitate),</a:t>
            </a:r>
          </a:p>
          <a:p>
            <a:pPr lvl="1"/>
            <a:r>
              <a:rPr lang="ro-MD" dirty="0"/>
              <a:t>logopedie, terapie ocupațională, suport parental,</a:t>
            </a:r>
          </a:p>
          <a:p>
            <a:pPr marL="0" indent="0">
              <a:buNone/>
            </a:pPr>
            <a:r>
              <a:rPr lang="ro-MD" dirty="0"/>
              <a:t>finanțarea poate fi:</a:t>
            </a:r>
          </a:p>
          <a:p>
            <a:pPr lvl="1"/>
            <a:r>
              <a:rPr lang="ro-MD" dirty="0"/>
              <a:t>prin asigurări medicale,</a:t>
            </a:r>
          </a:p>
          <a:p>
            <a:pPr lvl="1"/>
            <a:r>
              <a:rPr lang="ro-MD" dirty="0"/>
              <a:t>prin fonduri sociale,</a:t>
            </a:r>
          </a:p>
          <a:p>
            <a:pPr lvl="1"/>
            <a:r>
              <a:rPr lang="ro-MD" dirty="0"/>
              <a:t>prin mecanisme mixte (stat + autorități locale + cofinanțare simbolică a familiei, acolo unde e posibil).</a:t>
            </a:r>
          </a:p>
          <a:p>
            <a:pPr lvl="1"/>
            <a:endParaRPr lang="ro-MD" dirty="0"/>
          </a:p>
          <a:p>
            <a:pPr marL="0" indent="0">
              <a:buNone/>
            </a:pPr>
            <a:r>
              <a:rPr lang="ro-MD" dirty="0"/>
              <a:t>Acest model </a:t>
            </a:r>
            <a:r>
              <a:rPr lang="ro-MD" b="1" dirty="0"/>
              <a:t>adaptează bune practici din Canada/UE</a:t>
            </a:r>
            <a:r>
              <a:rPr lang="ro-MD" dirty="0"/>
              <a:t> la contextul Moldovei.</a:t>
            </a:r>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845048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u="sng" dirty="0"/>
              <a:t>Formarea și supervizarea specialiștilor</a:t>
            </a:r>
          </a:p>
          <a:p>
            <a:pPr marL="0" indent="0">
              <a:buNone/>
            </a:pPr>
            <a:r>
              <a:rPr lang="ro-MD" b="1" dirty="0"/>
              <a:t>Ce ar fi necesar:</a:t>
            </a:r>
            <a:endParaRPr lang="ro-MD" dirty="0"/>
          </a:p>
          <a:p>
            <a:pPr marL="0" indent="0">
              <a:buNone/>
            </a:pPr>
            <a:r>
              <a:rPr lang="ro-MD" dirty="0"/>
              <a:t>programe de formare continuă acreditate pentru:</a:t>
            </a:r>
          </a:p>
          <a:p>
            <a:pPr lvl="1"/>
            <a:r>
              <a:rPr lang="ro-MD" dirty="0"/>
              <a:t>psihologi,</a:t>
            </a:r>
          </a:p>
          <a:p>
            <a:pPr lvl="1"/>
            <a:r>
              <a:rPr lang="ro-MD" dirty="0"/>
              <a:t>logopezi,</a:t>
            </a:r>
          </a:p>
          <a:p>
            <a:pPr lvl="1"/>
            <a:r>
              <a:rPr lang="ro-MD" dirty="0"/>
              <a:t>logopezi–clinicieni,</a:t>
            </a:r>
          </a:p>
          <a:p>
            <a:pPr lvl="1"/>
            <a:r>
              <a:rPr lang="ro-MD" dirty="0"/>
              <a:t>terapeuți ocupaționali,</a:t>
            </a:r>
          </a:p>
          <a:p>
            <a:pPr lvl="1"/>
            <a:r>
              <a:rPr lang="ro-MD" dirty="0"/>
              <a:t>cadre didactice și cadre didactice de sprijin,</a:t>
            </a:r>
          </a:p>
          <a:p>
            <a:pPr marL="0" indent="0">
              <a:buNone/>
            </a:pPr>
            <a:r>
              <a:rPr lang="ro-MD" u="sng" dirty="0"/>
              <a:t>colaborare cu universitățile din Moldova, România, UE pentru:</a:t>
            </a:r>
          </a:p>
          <a:p>
            <a:pPr lvl="1"/>
            <a:r>
              <a:rPr lang="ro-MD" dirty="0"/>
              <a:t>cursuri universitare și postuniversitare în TSA,</a:t>
            </a:r>
          </a:p>
          <a:p>
            <a:pPr lvl="1"/>
            <a:r>
              <a:rPr lang="ro-MD" dirty="0"/>
              <a:t>stagii practice în centre cu experiență,</a:t>
            </a:r>
          </a:p>
          <a:p>
            <a:pPr lvl="1"/>
            <a:r>
              <a:rPr lang="ro-MD" dirty="0"/>
              <a:t>programe de supervizare (inclusiv online) cu experți internaționali.</a:t>
            </a:r>
          </a:p>
          <a:p>
            <a:pPr marL="0" indent="0">
              <a:buNone/>
            </a:pPr>
            <a:r>
              <a:rPr lang="ro-MD" b="1" dirty="0"/>
              <a:t>Obiectiv final:</a:t>
            </a:r>
            <a:endParaRPr lang="ro-MD" dirty="0"/>
          </a:p>
          <a:p>
            <a:pPr marL="0" indent="0">
              <a:buNone/>
            </a:pPr>
            <a:r>
              <a:rPr lang="ro-MD" dirty="0"/>
              <a:t>o </a:t>
            </a:r>
            <a:r>
              <a:rPr lang="ro-MD" b="1" dirty="0"/>
              <a:t>masă critică de specialiști</a:t>
            </a:r>
            <a:r>
              <a:rPr lang="ro-MD" dirty="0"/>
              <a:t> bine formați în toate regiunile țării.</a:t>
            </a:r>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421059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b="1" u="sng" dirty="0"/>
              <a:t>Colaborare intersectorială reală (sănătate – educație – social – muncă)</a:t>
            </a:r>
          </a:p>
          <a:p>
            <a:pPr marL="0" indent="0">
              <a:buNone/>
            </a:pPr>
            <a:r>
              <a:rPr lang="ro-MD" dirty="0"/>
              <a:t>- Autismul nu este doar o problemă de sănătate, ci și de:</a:t>
            </a:r>
          </a:p>
          <a:p>
            <a:pPr marL="0" indent="0">
              <a:buNone/>
            </a:pPr>
            <a:r>
              <a:rPr lang="ro-MD" dirty="0"/>
              <a:t>- educație (incluziune școlară),</a:t>
            </a:r>
          </a:p>
          <a:p>
            <a:pPr marL="0" indent="0">
              <a:buNone/>
            </a:pPr>
            <a:r>
              <a:rPr lang="ro-MD" dirty="0"/>
              <a:t>- protecție socială (prestări și servicii),</a:t>
            </a:r>
          </a:p>
          <a:p>
            <a:pPr marL="0" indent="0">
              <a:buNone/>
            </a:pPr>
            <a:r>
              <a:rPr lang="ro-MD" dirty="0"/>
              <a:t>- ocuparea forței de muncă (tranziția spre viața adultă).</a:t>
            </a:r>
          </a:p>
          <a:p>
            <a:pPr marL="0" indent="0">
              <a:buNone/>
            </a:pPr>
            <a:r>
              <a:rPr lang="ro-MD" b="1" dirty="0"/>
              <a:t>Măsuri necesare:</a:t>
            </a:r>
            <a:endParaRPr lang="ro-MD" dirty="0"/>
          </a:p>
          <a:p>
            <a:pPr marL="0" indent="0">
              <a:buNone/>
            </a:pPr>
            <a:r>
              <a:rPr lang="ro-MD" dirty="0"/>
              <a:t>un </a:t>
            </a:r>
            <a:r>
              <a:rPr lang="ro-MD" b="1" dirty="0"/>
              <a:t>Comitet Național pentru Autism</a:t>
            </a:r>
            <a:r>
              <a:rPr lang="ro-MD" dirty="0"/>
              <a:t>, cu reprezentanți:</a:t>
            </a:r>
          </a:p>
          <a:p>
            <a:pPr lvl="1"/>
            <a:r>
              <a:rPr lang="ro-MD" dirty="0"/>
              <a:t>Ministerul Sănătății,</a:t>
            </a:r>
          </a:p>
          <a:p>
            <a:pPr lvl="1"/>
            <a:r>
              <a:rPr lang="ro-MD" dirty="0"/>
              <a:t>Ministerul Educației,</a:t>
            </a:r>
          </a:p>
          <a:p>
            <a:pPr lvl="1"/>
            <a:r>
              <a:rPr lang="ro-MD" dirty="0"/>
              <a:t>Ministerul Muncii / Protecție Socială,</a:t>
            </a:r>
          </a:p>
          <a:p>
            <a:pPr lvl="1"/>
            <a:r>
              <a:rPr lang="ro-MD" dirty="0"/>
              <a:t>ONG-uri reprezentative (ex. AO SOS Autism, FEDRA),</a:t>
            </a:r>
          </a:p>
          <a:p>
            <a:pPr lvl="1"/>
            <a:r>
              <a:rPr lang="ro-MD" dirty="0"/>
              <a:t>experți independenți și părinți,</a:t>
            </a:r>
          </a:p>
          <a:p>
            <a:pPr marL="0" indent="0">
              <a:buNone/>
            </a:pPr>
            <a:r>
              <a:rPr lang="ro-MD" dirty="0"/>
              <a:t>elaborarea unui </a:t>
            </a:r>
            <a:r>
              <a:rPr lang="ro-MD" b="1" dirty="0"/>
              <a:t>Plan Național pentru Autism</a:t>
            </a:r>
            <a:r>
              <a:rPr lang="ro-MD" dirty="0"/>
              <a:t> pe 5–10 ani, cu:</a:t>
            </a:r>
          </a:p>
          <a:p>
            <a:pPr lvl="1"/>
            <a:r>
              <a:rPr lang="ro-MD" dirty="0"/>
              <a:t>obiective clare,</a:t>
            </a:r>
          </a:p>
          <a:p>
            <a:pPr lvl="1"/>
            <a:r>
              <a:rPr lang="ro-MD" dirty="0"/>
              <a:t>termene,</a:t>
            </a:r>
          </a:p>
          <a:p>
            <a:pPr lvl="1"/>
            <a:r>
              <a:rPr lang="ro-MD" dirty="0"/>
              <a:t>indicatori de progres,</a:t>
            </a:r>
          </a:p>
          <a:p>
            <a:pPr lvl="1"/>
            <a:r>
              <a:rPr lang="ro-MD" dirty="0"/>
              <a:t>responsabilități pe instituții.</a:t>
            </a:r>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2030310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b="1" u="sng" dirty="0"/>
              <a:t>Informarea și împuternicirea familiilor</a:t>
            </a:r>
          </a:p>
          <a:p>
            <a:pPr marL="0" indent="0">
              <a:buNone/>
            </a:pPr>
            <a:r>
              <a:rPr lang="ro-MD" sz="5400" dirty="0"/>
              <a:t>În paralel cu reformele tehnice:</a:t>
            </a:r>
          </a:p>
          <a:p>
            <a:pPr marL="0" indent="0">
              <a:buNone/>
            </a:pPr>
            <a:r>
              <a:rPr lang="ro-MD" sz="5400" dirty="0"/>
              <a:t>- campanii naționale de informare,</a:t>
            </a:r>
          </a:p>
          <a:p>
            <a:pPr marL="0" indent="0">
              <a:buNone/>
            </a:pPr>
            <a:r>
              <a:rPr lang="ro-MD" sz="5400" dirty="0"/>
              <a:t>- ghiduri pentru părinți,</a:t>
            </a:r>
          </a:p>
          <a:p>
            <a:pPr marL="0" indent="0">
              <a:buNone/>
            </a:pPr>
            <a:r>
              <a:rPr lang="ro-MD" sz="5400" dirty="0"/>
              <a:t>- linii de consiliere și suport psihologic,</a:t>
            </a:r>
          </a:p>
          <a:p>
            <a:pPr marL="0" indent="0">
              <a:buNone/>
            </a:pPr>
            <a:r>
              <a:rPr lang="ro-MD" sz="5400" dirty="0"/>
              <a:t>- rețele de părinți–mentori.</a:t>
            </a:r>
          </a:p>
          <a:p>
            <a:pPr>
              <a:buFontTx/>
              <a:buChar char="-"/>
            </a:pPr>
            <a:r>
              <a:rPr lang="ro-MD" sz="5400" dirty="0"/>
              <a:t>Familiile informate și împuternicite devin cel mai puternic motor al schimbării de sistem.</a:t>
            </a:r>
          </a:p>
          <a:p>
            <a:pPr marL="0" indent="0">
              <a:buNone/>
            </a:pPr>
            <a:endParaRPr lang="ro-MD" sz="5400"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276748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a:bodyPr>
          <a:lstStyle/>
          <a:p>
            <a:r>
              <a:rPr lang="ro-MD" sz="4800" b="1" dirty="0"/>
              <a:t>Etiologie– autismul explicat pe înțelesul tuturor</a:t>
            </a:r>
            <a:endParaRPr lang="ru-RU" sz="4800" b="1" dirty="0"/>
          </a:p>
        </p:txBody>
      </p:sp>
      <p:sp>
        <p:nvSpPr>
          <p:cNvPr id="3" name="Объект 2"/>
          <p:cNvSpPr>
            <a:spLocks noGrp="1"/>
          </p:cNvSpPr>
          <p:nvPr>
            <p:ph idx="1"/>
          </p:nvPr>
        </p:nvSpPr>
        <p:spPr>
          <a:xfrm>
            <a:off x="457200" y="1600200"/>
            <a:ext cx="17602200" cy="8572500"/>
          </a:xfrm>
        </p:spPr>
        <p:txBody>
          <a:bodyPr>
            <a:normAutofit fontScale="92500"/>
          </a:bodyPr>
          <a:lstStyle/>
          <a:p>
            <a:pPr marL="0" indent="0">
              <a:buNone/>
            </a:pPr>
            <a:r>
              <a:rPr lang="ro-MD" sz="4800" b="1" dirty="0"/>
              <a:t> </a:t>
            </a:r>
            <a:r>
              <a:rPr lang="ro-MD" sz="4800" b="1" u="sng" dirty="0"/>
              <a:t>Originea termenului „autism”</a:t>
            </a:r>
          </a:p>
          <a:p>
            <a:pPr marL="0" indent="0">
              <a:buNone/>
            </a:pPr>
            <a:r>
              <a:rPr lang="ro-MD" sz="4800" dirty="0"/>
              <a:t>Cuvântul </a:t>
            </a:r>
            <a:r>
              <a:rPr lang="ro-MD" sz="4800" i="1" dirty="0"/>
              <a:t>autism</a:t>
            </a:r>
            <a:r>
              <a:rPr lang="ro-MD" sz="4800" dirty="0"/>
              <a:t> provine din grecescul </a:t>
            </a:r>
            <a:r>
              <a:rPr lang="ro-MD" sz="4800" b="1" dirty="0"/>
              <a:t>„autos”</a:t>
            </a:r>
            <a:r>
              <a:rPr lang="ro-MD" sz="4800" dirty="0"/>
              <a:t>, care înseamnă </a:t>
            </a:r>
            <a:r>
              <a:rPr lang="ro-MD" sz="4800" b="1" i="1" dirty="0"/>
              <a:t>„cel însuși”, „eu-l propriu”</a:t>
            </a:r>
            <a:r>
              <a:rPr lang="ro-MD" sz="4800" b="1" dirty="0"/>
              <a:t>.</a:t>
            </a:r>
          </a:p>
          <a:p>
            <a:pPr marL="0" indent="0">
              <a:buNone/>
            </a:pPr>
            <a:r>
              <a:rPr lang="ro-MD" sz="4800" dirty="0"/>
              <a:t>Termenul reflectă modul particular în care persoanele autiste percep și procesează lumea din jur, având o orientare intensă spre experiențele lor interne.</a:t>
            </a:r>
          </a:p>
          <a:p>
            <a:pPr marL="0" indent="0">
              <a:buNone/>
            </a:pPr>
            <a:r>
              <a:rPr lang="ro-MD" sz="4800" b="1" u="sng" dirty="0"/>
              <a:t>Ce înseamnă TSA?</a:t>
            </a:r>
          </a:p>
          <a:p>
            <a:pPr marL="0" indent="0">
              <a:buNone/>
            </a:pPr>
            <a:r>
              <a:rPr lang="ro-MD" sz="4800" dirty="0"/>
              <a:t>Acronimul </a:t>
            </a:r>
            <a:r>
              <a:rPr lang="ro-MD" sz="4800" b="1" dirty="0"/>
              <a:t>TSA</a:t>
            </a:r>
            <a:r>
              <a:rPr lang="ro-MD" sz="4800" dirty="0"/>
              <a:t> este prescurtarea de la </a:t>
            </a:r>
            <a:r>
              <a:rPr lang="ro-MD" sz="4800" b="1" dirty="0"/>
              <a:t>„Tulburare din Spectrul Autist”</a:t>
            </a:r>
            <a:r>
              <a:rPr lang="ro-MD" sz="4800" dirty="0"/>
              <a:t>.</a:t>
            </a:r>
            <a:br>
              <a:rPr lang="ro-MD" sz="4800" dirty="0"/>
            </a:br>
            <a:r>
              <a:rPr lang="ro-MD" sz="4800" dirty="0"/>
              <a:t>Termenul este folosit pentru a descrie diversitatea mare de manifestări, niveluri de suport și profiluri ale persoanelor autiste – </a:t>
            </a:r>
            <a:r>
              <a:rPr lang="ro-MD" sz="4800" u="sng" dirty="0"/>
              <a:t>de la forme ușoare până la forme care necesită sprijin semnificativ.</a:t>
            </a:r>
          </a:p>
          <a:p>
            <a:pPr marL="0" indent="0">
              <a:buNone/>
            </a:pPr>
            <a:endParaRPr lang="ro-MD" sz="4800" dirty="0"/>
          </a:p>
          <a:p>
            <a:endParaRPr lang="ro-MD" sz="4800" dirty="0"/>
          </a:p>
        </p:txBody>
      </p:sp>
    </p:spTree>
    <p:extLst>
      <p:ext uri="{BB962C8B-B14F-4D97-AF65-F5344CB8AC3E}">
        <p14:creationId xmlns:p14="http://schemas.microsoft.com/office/powerpoint/2010/main" val="2938163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Direcții urgente pentru Republica Moldova</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dirty="0"/>
              <a:t>SUA, Canada și UE ne arată că:</a:t>
            </a:r>
            <a:endParaRPr lang="ro-MD" dirty="0"/>
          </a:p>
          <a:p>
            <a:pPr marL="0" indent="0">
              <a:buNone/>
            </a:pPr>
            <a:r>
              <a:rPr lang="ro-MD" dirty="0"/>
              <a:t>- screeningul timpuriu,</a:t>
            </a:r>
          </a:p>
          <a:p>
            <a:pPr marL="0" indent="0">
              <a:buNone/>
            </a:pPr>
            <a:r>
              <a:rPr lang="ro-MD" dirty="0"/>
              <a:t>- echipele multidisciplinare,</a:t>
            </a:r>
          </a:p>
          <a:p>
            <a:pPr marL="0" indent="0">
              <a:buNone/>
            </a:pPr>
            <a:r>
              <a:rPr lang="ro-MD" dirty="0"/>
              <a:t>- finanțarea stabilă,</a:t>
            </a:r>
          </a:p>
          <a:p>
            <a:pPr marL="0" indent="0">
              <a:buNone/>
            </a:pPr>
            <a:r>
              <a:rPr lang="ro-MD" dirty="0"/>
              <a:t>- standardele clare</a:t>
            </a:r>
            <a:br>
              <a:rPr lang="ro-MD" dirty="0"/>
            </a:br>
            <a:r>
              <a:rPr lang="ro-MD" b="1" dirty="0"/>
              <a:t>duc la:</a:t>
            </a:r>
          </a:p>
          <a:p>
            <a:pPr marL="0" indent="0">
              <a:buNone/>
            </a:pPr>
            <a:r>
              <a:rPr lang="ro-MD" dirty="0"/>
              <a:t>- diagnostic precoce,</a:t>
            </a:r>
          </a:p>
          <a:p>
            <a:pPr marL="0" indent="0">
              <a:buNone/>
            </a:pPr>
            <a:r>
              <a:rPr lang="ro-MD" dirty="0"/>
              <a:t>- intervenții eficiente,</a:t>
            </a:r>
          </a:p>
          <a:p>
            <a:pPr>
              <a:buFontTx/>
              <a:buChar char="-"/>
            </a:pPr>
            <a:r>
              <a:rPr lang="ro-MD" dirty="0"/>
              <a:t>incluziune mai bună.</a:t>
            </a:r>
          </a:p>
          <a:p>
            <a:pPr marL="0" indent="0">
              <a:buNone/>
            </a:pPr>
            <a:r>
              <a:rPr lang="ro-MD" b="1" dirty="0"/>
              <a:t>Republica Moldova are deja germenii acestor soluții (prin ONG-uri și inițiative punctuale), dar are nevoie urgentă de:</a:t>
            </a:r>
            <a:endParaRPr lang="ro-MD" dirty="0"/>
          </a:p>
          <a:p>
            <a:pPr marL="0" indent="0">
              <a:buNone/>
            </a:pPr>
            <a:r>
              <a:rPr lang="ro-MD" dirty="0"/>
              <a:t>- scalare la nivel național,</a:t>
            </a:r>
          </a:p>
          <a:p>
            <a:pPr marL="0" indent="0">
              <a:buNone/>
            </a:pPr>
            <a:r>
              <a:rPr lang="ro-MD" dirty="0"/>
              <a:t>- integrare în sistemul public,</a:t>
            </a:r>
          </a:p>
          <a:p>
            <a:pPr marL="0" indent="0">
              <a:buNone/>
            </a:pPr>
            <a:r>
              <a:rPr lang="ro-MD" dirty="0"/>
              <a:t>- investiții în oameni și servicii.</a:t>
            </a:r>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076793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a:buFontTx/>
              <a:buChar char="-"/>
            </a:pPr>
            <a:r>
              <a:rPr lang="ro-MD" dirty="0"/>
              <a:t>O Lege a Autismului și un Plan Național sunt două instrumente complet diferite ca forță juridică, nivel de obligativitate, finanțare și impact.</a:t>
            </a:r>
          </a:p>
          <a:p>
            <a:pPr marL="0" indent="0">
              <a:buNone/>
            </a:pPr>
            <a:r>
              <a:rPr lang="ro-MD" dirty="0"/>
              <a:t> O lege oferă </a:t>
            </a:r>
            <a:r>
              <a:rPr lang="ro-MD" b="1" dirty="0"/>
              <a:t>siguranță, stabilitate și standarde ferme</a:t>
            </a:r>
            <a:r>
              <a:rPr lang="ro-MD" dirty="0"/>
              <a:t>, în timp ce un plan rămâne un document programatic – important, dar neobligatoriu.</a:t>
            </a:r>
          </a:p>
          <a:p>
            <a:pPr marL="0" indent="0">
              <a:buNone/>
            </a:pPr>
            <a:r>
              <a:rPr lang="ro-MD" b="1" u="sng" dirty="0"/>
              <a:t>Forța juridică: Legea obligă, Planul recomandă</a:t>
            </a:r>
          </a:p>
          <a:p>
            <a:pPr marL="0" indent="0">
              <a:buNone/>
            </a:pPr>
            <a:r>
              <a:rPr lang="ro-MD" b="1" u="sng" dirty="0"/>
              <a:t>Legea Autismului</a:t>
            </a:r>
          </a:p>
          <a:p>
            <a:pPr marL="0" indent="0">
              <a:buNone/>
            </a:pPr>
            <a:r>
              <a:rPr lang="ro-MD" dirty="0"/>
              <a:t>- Are </a:t>
            </a:r>
            <a:r>
              <a:rPr lang="ro-MD" b="1" dirty="0"/>
              <a:t>putere juridică obligatorie</a:t>
            </a:r>
            <a:r>
              <a:rPr lang="ro-MD" dirty="0"/>
              <a:t>.</a:t>
            </a:r>
          </a:p>
          <a:p>
            <a:pPr marL="0" indent="0">
              <a:buNone/>
            </a:pPr>
            <a:r>
              <a:rPr lang="ro-MD" dirty="0"/>
              <a:t>- Instituțiile publice sunt </a:t>
            </a:r>
            <a:r>
              <a:rPr lang="ro-MD" b="1" dirty="0"/>
              <a:t>obligate prin lege</a:t>
            </a:r>
            <a:r>
              <a:rPr lang="ro-MD" dirty="0"/>
              <a:t> să o implementeze.</a:t>
            </a:r>
          </a:p>
          <a:p>
            <a:pPr marL="0" indent="0">
              <a:buNone/>
            </a:pPr>
            <a:r>
              <a:rPr lang="ro-MD" dirty="0"/>
              <a:t>- Nerespectarea poate atrage sancțiuni, sesizări, plângeri, contencios administrativ.</a:t>
            </a:r>
          </a:p>
          <a:p>
            <a:pPr marL="0" indent="0">
              <a:buNone/>
            </a:pPr>
            <a:r>
              <a:rPr lang="ro-MD" b="1" u="sng" dirty="0"/>
              <a:t>Planul Național</a:t>
            </a:r>
          </a:p>
          <a:p>
            <a:pPr marL="0" indent="0">
              <a:buNone/>
            </a:pPr>
            <a:r>
              <a:rPr lang="ro-MD" dirty="0"/>
              <a:t>- Este </a:t>
            </a:r>
            <a:r>
              <a:rPr lang="ro-MD" b="1" dirty="0"/>
              <a:t>un document de politici</a:t>
            </a:r>
            <a:r>
              <a:rPr lang="ro-MD" dirty="0"/>
              <a:t>, cu recomandări.</a:t>
            </a:r>
          </a:p>
          <a:p>
            <a:pPr marL="0" indent="0">
              <a:buNone/>
            </a:pPr>
            <a:r>
              <a:rPr lang="ro-MD" dirty="0"/>
              <a:t>- Poate fi ignorat sau aplicat doar parțial, fără consecințe.</a:t>
            </a:r>
          </a:p>
          <a:p>
            <a:r>
              <a:rPr lang="ro-MD" sz="6000" dirty="0"/>
              <a:t>➡️ </a:t>
            </a:r>
            <a:r>
              <a:rPr lang="ro-MD" sz="6000" b="1" dirty="0"/>
              <a:t>Legea obligă, Planul doar sugerează.</a:t>
            </a:r>
            <a:endParaRPr lang="ro-MD" sz="6000"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58670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400" b="1" u="sng" dirty="0"/>
              <a:t>Stabilitatea în timp</a:t>
            </a:r>
            <a:r>
              <a:rPr lang="ro-MD" sz="4400" b="1" dirty="0"/>
              <a:t>: Legea durează, Planul se schimbă</a:t>
            </a:r>
          </a:p>
          <a:p>
            <a:pPr marL="0" indent="0">
              <a:buNone/>
            </a:pPr>
            <a:r>
              <a:rPr lang="ro-MD" sz="4400" b="1" dirty="0"/>
              <a:t>Legea Autismului</a:t>
            </a:r>
          </a:p>
          <a:p>
            <a:pPr marL="0" indent="0">
              <a:buNone/>
            </a:pPr>
            <a:r>
              <a:rPr lang="ro-MD" sz="4400" dirty="0"/>
              <a:t>- Rămâne în vigoare ani sau decenii.</a:t>
            </a:r>
          </a:p>
          <a:p>
            <a:pPr marL="0" indent="0">
              <a:buNone/>
            </a:pPr>
            <a:r>
              <a:rPr lang="ro-MD" sz="4400" dirty="0"/>
              <a:t>- Poate fi modificată doar prin vot parlamentar.</a:t>
            </a:r>
          </a:p>
          <a:p>
            <a:pPr marL="0" indent="0">
              <a:buNone/>
            </a:pPr>
            <a:r>
              <a:rPr lang="ro-MD" sz="4400" dirty="0"/>
              <a:t>- Nu depinde de schimbările de guvern sau de miniștri.</a:t>
            </a:r>
          </a:p>
          <a:p>
            <a:pPr marL="0" indent="0">
              <a:buNone/>
            </a:pPr>
            <a:r>
              <a:rPr lang="ro-MD" sz="4400" b="1" u="sng" dirty="0"/>
              <a:t>Planul Național</a:t>
            </a:r>
          </a:p>
          <a:p>
            <a:pPr marL="0" indent="0">
              <a:buNone/>
            </a:pPr>
            <a:r>
              <a:rPr lang="ro-MD" sz="4400" dirty="0"/>
              <a:t>- Are valabilitate limitată: 3–5 ani.</a:t>
            </a:r>
          </a:p>
          <a:p>
            <a:pPr marL="0" indent="0">
              <a:buNone/>
            </a:pPr>
            <a:r>
              <a:rPr lang="ro-MD" sz="4400" dirty="0"/>
              <a:t>- Poate fi schimbat sau abandonat la fiecare mandat politic.</a:t>
            </a:r>
          </a:p>
          <a:p>
            <a:pPr marL="0" indent="0">
              <a:buNone/>
            </a:pPr>
            <a:r>
              <a:rPr lang="ro-MD" sz="4400" dirty="0"/>
              <a:t>- Neimplementarea lui nu este sancționată.</a:t>
            </a:r>
          </a:p>
          <a:p>
            <a:pPr marL="0" indent="0">
              <a:buNone/>
            </a:pPr>
            <a:r>
              <a:rPr lang="ro-MD" sz="4400" dirty="0"/>
              <a:t>➡️ </a:t>
            </a:r>
            <a:r>
              <a:rPr lang="ro-MD" sz="4400" b="1" dirty="0"/>
              <a:t>Legea asigură continuitate și predictibilitate.</a:t>
            </a:r>
            <a:endParaRPr lang="ro-MD" sz="4400"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1521697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u="sng" dirty="0"/>
              <a:t>Finanțare garantată prin lege</a:t>
            </a:r>
          </a:p>
          <a:p>
            <a:pPr marL="0" indent="0">
              <a:buNone/>
            </a:pPr>
            <a:r>
              <a:rPr lang="ro-MD" b="1" dirty="0"/>
              <a:t>Legea Autismului</a:t>
            </a:r>
          </a:p>
          <a:p>
            <a:pPr marL="0" indent="0">
              <a:buNone/>
            </a:pPr>
            <a:r>
              <a:rPr lang="ro-MD" dirty="0"/>
              <a:t>Prevede </a:t>
            </a:r>
            <a:r>
              <a:rPr lang="ro-MD" b="1" dirty="0"/>
              <a:t>alocări financiare</a:t>
            </a:r>
            <a:r>
              <a:rPr lang="ro-MD" dirty="0"/>
              <a:t> obligatorii:</a:t>
            </a:r>
          </a:p>
          <a:p>
            <a:pPr lvl="1"/>
            <a:r>
              <a:rPr lang="ro-MD" dirty="0"/>
              <a:t>finanțare per copil,</a:t>
            </a:r>
          </a:p>
          <a:p>
            <a:pPr lvl="1"/>
            <a:r>
              <a:rPr lang="ro-MD" dirty="0"/>
              <a:t>servicii în pachetul de bază,</a:t>
            </a:r>
          </a:p>
          <a:p>
            <a:pPr lvl="1"/>
            <a:r>
              <a:rPr lang="ro-MD" dirty="0"/>
              <a:t>salarizarea specialiștilor,</a:t>
            </a:r>
          </a:p>
          <a:p>
            <a:pPr lvl="1"/>
            <a:r>
              <a:rPr lang="ro-MD" dirty="0"/>
              <a:t>buget pentru centre regionale.</a:t>
            </a:r>
          </a:p>
          <a:p>
            <a:pPr marL="0" indent="0">
              <a:buNone/>
            </a:pPr>
            <a:r>
              <a:rPr lang="ro-MD" dirty="0"/>
              <a:t>Odată votate, fondurile devin </a:t>
            </a:r>
            <a:r>
              <a:rPr lang="ro-MD" b="1" dirty="0"/>
              <a:t>parte din bugetul anual al statului</a:t>
            </a:r>
            <a:r>
              <a:rPr lang="ro-MD" dirty="0"/>
              <a:t>.</a:t>
            </a:r>
          </a:p>
          <a:p>
            <a:pPr marL="0" indent="0">
              <a:buNone/>
            </a:pPr>
            <a:endParaRPr lang="ro-MD" dirty="0"/>
          </a:p>
          <a:p>
            <a:pPr marL="0" indent="0">
              <a:buNone/>
            </a:pPr>
            <a:r>
              <a:rPr lang="ro-MD" b="1" dirty="0"/>
              <a:t>Planul Național</a:t>
            </a:r>
          </a:p>
          <a:p>
            <a:pPr marL="0" indent="0">
              <a:buNone/>
            </a:pPr>
            <a:r>
              <a:rPr lang="ro-MD" dirty="0"/>
              <a:t>Prevede acțiuni, dar </a:t>
            </a:r>
            <a:r>
              <a:rPr lang="ro-MD" b="1" dirty="0"/>
              <a:t>nu garantează finanțare</a:t>
            </a:r>
            <a:r>
              <a:rPr lang="ro-MD" dirty="0"/>
              <a:t>.</a:t>
            </a:r>
          </a:p>
          <a:p>
            <a:pPr marL="0" indent="0">
              <a:buNone/>
            </a:pPr>
            <a:r>
              <a:rPr lang="ro-MD" dirty="0"/>
              <a:t>Bugetul depinde de „disponibilitate”, „surse externe”, proiecte și granturi.</a:t>
            </a:r>
          </a:p>
          <a:p>
            <a:pPr marL="0" indent="0">
              <a:buNone/>
            </a:pPr>
            <a:r>
              <a:rPr lang="ro-MD" dirty="0"/>
              <a:t>Poate rămâne nefinanțat, ca multe planuri naționale în Moldova.</a:t>
            </a:r>
          </a:p>
          <a:p>
            <a:pPr marL="0" indent="0">
              <a:buNone/>
            </a:pPr>
            <a:r>
              <a:rPr lang="ro-MD" dirty="0"/>
              <a:t>➡️ </a:t>
            </a:r>
            <a:r>
              <a:rPr lang="ro-MD" b="1" dirty="0"/>
              <a:t>Legea asigură bani reali, nu doar promisiuni pe hârtie.</a:t>
            </a:r>
            <a:endParaRPr lang="ro-MD"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521735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u="sng" dirty="0"/>
              <a:t>Crearea de servicii obligatorii, nu opționale</a:t>
            </a:r>
          </a:p>
          <a:p>
            <a:pPr marL="0" indent="0">
              <a:buNone/>
            </a:pPr>
            <a:r>
              <a:rPr lang="ro-MD" b="1" dirty="0"/>
              <a:t>Ce poate include o Lege a Autismului:</a:t>
            </a:r>
          </a:p>
          <a:p>
            <a:pPr marL="0" indent="0">
              <a:buNone/>
            </a:pPr>
            <a:r>
              <a:rPr lang="ro-MD" dirty="0"/>
              <a:t>- centre regionale obligatorii,</a:t>
            </a:r>
          </a:p>
          <a:p>
            <a:pPr marL="0" indent="0">
              <a:buNone/>
            </a:pPr>
            <a:r>
              <a:rPr lang="ro-MD" dirty="0"/>
              <a:t>- screening la 18–24 luni,</a:t>
            </a:r>
          </a:p>
          <a:p>
            <a:pPr marL="0" indent="0">
              <a:buNone/>
            </a:pPr>
            <a:r>
              <a:rPr lang="ro-MD" dirty="0"/>
              <a:t>- echipe multidisciplinare,</a:t>
            </a:r>
          </a:p>
          <a:p>
            <a:pPr marL="0" indent="0">
              <a:buNone/>
            </a:pPr>
            <a:r>
              <a:rPr lang="ro-MD" dirty="0"/>
              <a:t>- standarde de calitate,</a:t>
            </a:r>
          </a:p>
          <a:p>
            <a:pPr marL="0" indent="0">
              <a:buNone/>
            </a:pPr>
            <a:r>
              <a:rPr lang="ro-MD" dirty="0"/>
              <a:t>- acreditarea centrelor,</a:t>
            </a:r>
          </a:p>
          <a:p>
            <a:pPr marL="0" indent="0">
              <a:buNone/>
            </a:pPr>
            <a:r>
              <a:rPr lang="ro-MD" dirty="0"/>
              <a:t>- pachet minim de servicii gratuite,</a:t>
            </a:r>
          </a:p>
          <a:p>
            <a:pPr marL="0" indent="0">
              <a:buNone/>
            </a:pPr>
            <a:r>
              <a:rPr lang="ro-MD" dirty="0"/>
              <a:t>- servicii pentru adulți.</a:t>
            </a:r>
          </a:p>
          <a:p>
            <a:pPr marL="0" indent="0">
              <a:buNone/>
            </a:pPr>
            <a:r>
              <a:rPr lang="ro-MD" b="1" dirty="0"/>
              <a:t>Ce prevede un Plan:</a:t>
            </a:r>
          </a:p>
          <a:p>
            <a:pPr marL="0" indent="0">
              <a:buNone/>
            </a:pPr>
            <a:r>
              <a:rPr lang="ro-MD" dirty="0"/>
              <a:t>- intenții și direcții strategice.</a:t>
            </a:r>
          </a:p>
          <a:p>
            <a:pPr marL="0" indent="0">
              <a:buNone/>
            </a:pPr>
            <a:r>
              <a:rPr lang="ro-MD" dirty="0"/>
              <a:t>- Fără obligativitate, fără sancțiuni.</a:t>
            </a:r>
          </a:p>
          <a:p>
            <a:pPr marL="0" indent="0">
              <a:buNone/>
            </a:pPr>
            <a:r>
              <a:rPr lang="ro-MD" dirty="0"/>
              <a:t>➡️ </a:t>
            </a:r>
            <a:r>
              <a:rPr lang="ro-MD" b="1" dirty="0"/>
              <a:t>Legea crează servicii, Planul vorbește despre ele.</a:t>
            </a:r>
            <a:endParaRPr lang="ro-MD" dirty="0"/>
          </a:p>
          <a:p>
            <a:pPr>
              <a:buFontTx/>
              <a:buChar char="-"/>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964173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u="sng" dirty="0"/>
              <a:t>Drepturi individuale garantate</a:t>
            </a:r>
          </a:p>
          <a:p>
            <a:pPr marL="0" indent="0">
              <a:buNone/>
            </a:pPr>
            <a:r>
              <a:rPr lang="ro-MD" b="1" dirty="0"/>
              <a:t>Legea Autismului</a:t>
            </a:r>
          </a:p>
          <a:p>
            <a:pPr marL="0" indent="0">
              <a:buNone/>
            </a:pPr>
            <a:r>
              <a:rPr lang="ro-MD" dirty="0"/>
              <a:t>Consfințește drepturile persoanelor autiste și ale familiilor lor.</a:t>
            </a:r>
          </a:p>
          <a:p>
            <a:pPr marL="0" indent="0">
              <a:buNone/>
            </a:pPr>
            <a:r>
              <a:rPr lang="ro-MD" dirty="0"/>
              <a:t>Drepturile devin </a:t>
            </a:r>
            <a:r>
              <a:rPr lang="ro-MD" b="1" dirty="0"/>
              <a:t>reclamabile în instanță</a:t>
            </a:r>
            <a:r>
              <a:rPr lang="ro-MD" dirty="0"/>
              <a:t>:</a:t>
            </a:r>
          </a:p>
          <a:p>
            <a:pPr lvl="1"/>
            <a:r>
              <a:rPr lang="ro-MD" dirty="0"/>
              <a:t>dreptul la diagnostic,</a:t>
            </a:r>
          </a:p>
          <a:p>
            <a:pPr lvl="1"/>
            <a:r>
              <a:rPr lang="ro-MD" dirty="0"/>
              <a:t>dreptul la intervenție timpurie,</a:t>
            </a:r>
          </a:p>
          <a:p>
            <a:pPr lvl="1"/>
            <a:r>
              <a:rPr lang="ro-MD" dirty="0"/>
              <a:t>dreptul la educație incluzivă adaptată,</a:t>
            </a:r>
          </a:p>
          <a:p>
            <a:pPr lvl="1"/>
            <a:r>
              <a:rPr lang="ro-MD" dirty="0"/>
              <a:t>dreptul la angajare asistată,</a:t>
            </a:r>
          </a:p>
          <a:p>
            <a:pPr lvl="1"/>
            <a:r>
              <a:rPr lang="ro-MD" dirty="0"/>
              <a:t>dreptul la locuire asistată pentru adulți.</a:t>
            </a:r>
          </a:p>
          <a:p>
            <a:pPr marL="0" indent="0">
              <a:buNone/>
            </a:pPr>
            <a:r>
              <a:rPr lang="ro-MD" b="1" dirty="0"/>
              <a:t>Planul Național</a:t>
            </a:r>
          </a:p>
          <a:p>
            <a:pPr marL="0" indent="0">
              <a:buNone/>
            </a:pPr>
            <a:r>
              <a:rPr lang="ro-MD" dirty="0"/>
              <a:t>Nu conferă drepturi directe persoanelor.</a:t>
            </a:r>
          </a:p>
          <a:p>
            <a:pPr marL="0" indent="0">
              <a:buNone/>
            </a:pPr>
            <a:r>
              <a:rPr lang="ro-MD" dirty="0"/>
              <a:t>Nu poate fi folosit ca temei legal în instanță.</a:t>
            </a:r>
          </a:p>
          <a:p>
            <a:pPr marL="0" indent="0">
              <a:buNone/>
            </a:pPr>
            <a:endParaRPr lang="ro-MD" dirty="0"/>
          </a:p>
          <a:p>
            <a:pPr marL="0" indent="0">
              <a:buNone/>
            </a:pPr>
            <a:r>
              <a:rPr lang="ro-MD" dirty="0"/>
              <a:t>➡️ </a:t>
            </a:r>
            <a:r>
              <a:rPr lang="ro-MD" b="1" dirty="0"/>
              <a:t>Legea oferă drepturi reale, Planul doar obiective.</a:t>
            </a: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1866433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fr-FR" sz="5400" b="1" dirty="0"/>
              <a:t>De ce o Lege a Autismului este mai bună decât un Plan Național pentru Autism?</a:t>
            </a:r>
            <a:endParaRPr lang="ro-MD" sz="5400" b="1" dirty="0"/>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b="1" u="sng" dirty="0"/>
              <a:t>Responsabilități clare pentru stat</a:t>
            </a:r>
          </a:p>
          <a:p>
            <a:pPr marL="0" indent="0">
              <a:buNone/>
            </a:pPr>
            <a:r>
              <a:rPr lang="ro-MD" b="1" dirty="0"/>
              <a:t>Legea Autismului:</a:t>
            </a:r>
          </a:p>
          <a:p>
            <a:pPr marL="0" indent="0">
              <a:buNone/>
            </a:pPr>
            <a:r>
              <a:rPr lang="ro-MD" dirty="0"/>
              <a:t>- stabilește responsabilități clare pentru ministere, autorități locale, instituții.</a:t>
            </a:r>
          </a:p>
          <a:p>
            <a:pPr marL="0" indent="0">
              <a:buNone/>
            </a:pPr>
            <a:r>
              <a:rPr lang="ro-MD" dirty="0"/>
              <a:t>- definește cine răspunde de screening, cine de servicii, cine de educație, cine de tranziția la adult.</a:t>
            </a:r>
          </a:p>
          <a:p>
            <a:pPr marL="0" indent="0">
              <a:buNone/>
            </a:pPr>
            <a:r>
              <a:rPr lang="ro-MD" b="1" dirty="0"/>
              <a:t>Planul Național:</a:t>
            </a:r>
          </a:p>
          <a:p>
            <a:pPr marL="0" indent="0">
              <a:buNone/>
            </a:pPr>
            <a:r>
              <a:rPr lang="ro-MD" dirty="0"/>
              <a:t>definește </a:t>
            </a:r>
            <a:r>
              <a:rPr lang="ro-MD" i="1" dirty="0"/>
              <a:t>în general</a:t>
            </a:r>
            <a:r>
              <a:rPr lang="ro-MD" dirty="0"/>
              <a:t> responsabilități, dar fără mecanisme clare și fără obligație juridică.</a:t>
            </a:r>
          </a:p>
          <a:p>
            <a:pPr marL="0" indent="0">
              <a:buNone/>
            </a:pPr>
            <a:r>
              <a:rPr lang="ro-MD" dirty="0"/>
              <a:t>➡️ </a:t>
            </a:r>
            <a:r>
              <a:rPr lang="ro-MD" b="1" dirty="0"/>
              <a:t>Legea clarifică cine și ce trebuie să facă.</a:t>
            </a:r>
          </a:p>
          <a:p>
            <a:pPr marL="0" indent="0">
              <a:buNone/>
            </a:pPr>
            <a:r>
              <a:rPr lang="ro-MD" b="1" u="sng" dirty="0"/>
              <a:t>Protecție împotriva schimbărilor politice</a:t>
            </a:r>
          </a:p>
          <a:p>
            <a:pPr marL="0" indent="0">
              <a:buNone/>
            </a:pPr>
            <a:r>
              <a:rPr lang="ro-MD" dirty="0"/>
              <a:t>În țări ca Franța, UK, Italia, Australia, legislația în autism asigură protecție persoanelor autiste în perioade politice instabile.</a:t>
            </a:r>
          </a:p>
          <a:p>
            <a:pPr marL="0" indent="0">
              <a:buNone/>
            </a:pPr>
            <a:r>
              <a:rPr lang="ro-MD" b="1" dirty="0"/>
              <a:t>Legea Autismului:</a:t>
            </a:r>
          </a:p>
          <a:p>
            <a:pPr marL="0" indent="0">
              <a:buNone/>
            </a:pPr>
            <a:r>
              <a:rPr lang="ro-MD" dirty="0"/>
              <a:t>- nu poate fi anulată de un ministru într-o noapte,</a:t>
            </a:r>
          </a:p>
          <a:p>
            <a:pPr marL="0" indent="0">
              <a:buNone/>
            </a:pPr>
            <a:r>
              <a:rPr lang="ro-MD" dirty="0"/>
              <a:t>- nu depinde de granturi sau proiecte,</a:t>
            </a:r>
          </a:p>
          <a:p>
            <a:pPr marL="0" indent="0">
              <a:buNone/>
            </a:pPr>
            <a:r>
              <a:rPr lang="ro-MD" dirty="0"/>
              <a:t>- impune stabilitate.</a:t>
            </a:r>
          </a:p>
          <a:p>
            <a:pPr marL="0" indent="0">
              <a:buNone/>
            </a:pPr>
            <a:r>
              <a:rPr lang="ro-MD" b="1" dirty="0"/>
              <a:t>Planul Național:</a:t>
            </a:r>
          </a:p>
          <a:p>
            <a:pPr marL="0" indent="0">
              <a:buNone/>
            </a:pPr>
            <a:r>
              <a:rPr lang="ro-MD" dirty="0"/>
              <a:t>- se poate opri, amâna, nefinanța, sau schimba odată cu guvernul.</a:t>
            </a:r>
          </a:p>
          <a:p>
            <a:pPr marL="0" indent="0">
              <a:buNone/>
            </a:pPr>
            <a:r>
              <a:rPr lang="ro-MD" dirty="0"/>
              <a:t>➡️ </a:t>
            </a:r>
            <a:r>
              <a:rPr lang="ro-MD" b="1" dirty="0"/>
              <a:t>Legea protejează persoanele autiste mai bine decât orice plan strategic.</a:t>
            </a:r>
            <a:endParaRPr lang="ro-MD" dirty="0"/>
          </a:p>
          <a:p>
            <a:pPr marL="0" indent="0">
              <a:buNone/>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1409766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dirty="0"/>
              <a:t>Pardigma</a:t>
            </a:r>
            <a:r>
              <a:rPr lang="ro-MD" b="1" dirty="0"/>
              <a:t> </a:t>
            </a:r>
            <a:r>
              <a:rPr lang="ro-MD" dirty="0"/>
              <a:t>serviciilor destinate persoanelor cu autism a evoluat spre modele </a:t>
            </a:r>
            <a:r>
              <a:rPr lang="ro-MD" b="1" dirty="0"/>
              <a:t>flexibile, incluzive și orientate spre comunitate</a:t>
            </a:r>
            <a:r>
              <a:rPr lang="ro-MD" dirty="0"/>
              <a:t>, înlocuind treptat abordările tradiționale – centre mari, centralizate, greu accesibile.</a:t>
            </a:r>
          </a:p>
          <a:p>
            <a:pPr marL="0" indent="0">
              <a:buNone/>
            </a:pPr>
            <a:r>
              <a:rPr lang="ro-MD" dirty="0"/>
              <a:t> Țările cu sisteme avansate au demonstrat că </a:t>
            </a:r>
            <a:r>
              <a:rPr lang="ro-MD" b="1" dirty="0"/>
              <a:t>serviciile apropiate de familie, integrate și diversificate</a:t>
            </a:r>
            <a:r>
              <a:rPr lang="ro-MD" dirty="0"/>
              <a:t> conduc la rezultate mai bune, costuri mai mici și o calitate a vieții superioară.</a:t>
            </a:r>
          </a:p>
          <a:p>
            <a:pPr marL="0" indent="0">
              <a:buNone/>
            </a:pPr>
            <a:r>
              <a:rPr lang="ro-MD" b="1" u="sng" dirty="0"/>
              <a:t>Centre multifuncționale de intervenție – nucleul serviciilor comunitare</a:t>
            </a:r>
          </a:p>
          <a:p>
            <a:pPr marL="0" indent="0">
              <a:buNone/>
            </a:pPr>
            <a:r>
              <a:rPr lang="ro-MD" dirty="0"/>
              <a:t>Centrele multifuncționale reprezintă „punctul central” al unui ecosistem modern de servicii. Ele oferă într-un singur loc:</a:t>
            </a:r>
          </a:p>
          <a:p>
            <a:pPr marL="0" indent="0">
              <a:buNone/>
            </a:pPr>
            <a:r>
              <a:rPr lang="ro-MD" dirty="0"/>
              <a:t>- evaluare complexă (psihologică, comportamentală, logopedică, ocupațională),</a:t>
            </a:r>
          </a:p>
          <a:p>
            <a:pPr marL="0" indent="0">
              <a:buNone/>
            </a:pPr>
            <a:r>
              <a:rPr lang="ro-MD" dirty="0"/>
              <a:t>- intervenție timpurie,</a:t>
            </a:r>
          </a:p>
          <a:p>
            <a:pPr marL="0" indent="0">
              <a:buNone/>
            </a:pPr>
            <a:r>
              <a:rPr lang="ro-MD" dirty="0"/>
              <a:t>- program educațional adaptat,</a:t>
            </a:r>
          </a:p>
          <a:p>
            <a:pPr marL="0" indent="0">
              <a:buNone/>
            </a:pPr>
            <a:r>
              <a:rPr lang="ro-MD" dirty="0"/>
              <a:t>- suport pentru părinți,</a:t>
            </a:r>
          </a:p>
          <a:p>
            <a:pPr marL="0" indent="0">
              <a:buNone/>
            </a:pPr>
            <a:r>
              <a:rPr lang="ro-MD" dirty="0"/>
              <a:t>- consiliere socială,</a:t>
            </a:r>
          </a:p>
          <a:p>
            <a:pPr marL="0" indent="0">
              <a:buNone/>
            </a:pPr>
            <a:r>
              <a:rPr lang="ro-MD" dirty="0"/>
              <a:t>- programe de tranziție spre viața adultă.</a:t>
            </a:r>
          </a:p>
          <a:p>
            <a:pPr marL="0" indent="0">
              <a:buNone/>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5271242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3600" b="1" u="sng" dirty="0"/>
              <a:t>Caracteristici ale unui centru modern:</a:t>
            </a:r>
          </a:p>
          <a:p>
            <a:pPr marL="0" indent="0">
              <a:buNone/>
            </a:pPr>
            <a:r>
              <a:rPr lang="ro-MD" sz="3600" dirty="0"/>
              <a:t>- echipe multidisciplinare bine formate,</a:t>
            </a:r>
          </a:p>
          <a:p>
            <a:pPr marL="0" indent="0">
              <a:buNone/>
            </a:pPr>
            <a:r>
              <a:rPr lang="ro-MD" sz="3600" dirty="0"/>
              <a:t>- plan de intervenție personalizat (PEI) pentru fiecare copil,</a:t>
            </a:r>
          </a:p>
          <a:p>
            <a:pPr marL="0" indent="0">
              <a:buNone/>
            </a:pPr>
            <a:r>
              <a:rPr lang="ro-MD" sz="3600" dirty="0"/>
              <a:t>- servicii combinate: ABA, logopedie, terapie ocupațională, senzorială, TEACCH, suport pentru familie,</a:t>
            </a:r>
          </a:p>
          <a:p>
            <a:pPr marL="0" indent="0">
              <a:buNone/>
            </a:pPr>
            <a:r>
              <a:rPr lang="ro-MD" sz="3600" dirty="0"/>
              <a:t>- continuitate pe termen lung: 0–18+ ani,</a:t>
            </a:r>
          </a:p>
          <a:p>
            <a:pPr marL="0" indent="0">
              <a:buNone/>
            </a:pPr>
            <a:r>
              <a:rPr lang="ro-MD" sz="3600" dirty="0"/>
              <a:t>- colaborare directă cu școli, medici și serviciile sociale.</a:t>
            </a:r>
          </a:p>
          <a:p>
            <a:pPr marL="0" indent="0">
              <a:buNone/>
            </a:pPr>
            <a:r>
              <a:rPr lang="ro-MD" sz="3600" b="1" dirty="0"/>
              <a:t>De ce sunt importante?</a:t>
            </a:r>
          </a:p>
          <a:p>
            <a:pPr marL="0" indent="0">
              <a:buNone/>
            </a:pPr>
            <a:r>
              <a:rPr lang="ro-MD" sz="3600" dirty="0"/>
              <a:t>- reduc fragmentarea serviciilor,</a:t>
            </a:r>
          </a:p>
          <a:p>
            <a:pPr marL="0" indent="0">
              <a:buNone/>
            </a:pPr>
            <a:r>
              <a:rPr lang="ro-MD" sz="3600" dirty="0"/>
              <a:t>- scad costurile pentru familie,</a:t>
            </a:r>
          </a:p>
          <a:p>
            <a:pPr marL="0" indent="0">
              <a:buNone/>
            </a:pPr>
            <a:r>
              <a:rPr lang="ro-MD" sz="3600" dirty="0"/>
              <a:t>- permit un parcurs coerent pentru copil,</a:t>
            </a:r>
          </a:p>
          <a:p>
            <a:pPr marL="0" indent="0">
              <a:buNone/>
            </a:pPr>
            <a:r>
              <a:rPr lang="ro-MD" sz="3600" dirty="0"/>
              <a:t>- previn instituționalizarea sau abandonul.</a:t>
            </a:r>
          </a:p>
          <a:p>
            <a:pPr marL="0" indent="0">
              <a:buNone/>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33114658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b="1" u="sng" dirty="0"/>
              <a:t>Servicii mobile pentru familiile din regiuni – „terapia vine la tine”.</a:t>
            </a:r>
          </a:p>
          <a:p>
            <a:pPr marL="0" indent="0">
              <a:buNone/>
            </a:pPr>
            <a:endParaRPr lang="ro-MD" b="1" u="sng" dirty="0"/>
          </a:p>
          <a:p>
            <a:pPr marL="0" indent="0">
              <a:buNone/>
            </a:pPr>
            <a:r>
              <a:rPr lang="ro-MD" dirty="0"/>
              <a:t>În zonele rurale sau orașele mici, accesul la servicii specializate este limitat sau inexistent. De aceea, multe țări investesc în </a:t>
            </a:r>
            <a:r>
              <a:rPr lang="ro-MD" b="1" dirty="0"/>
              <a:t>echipe mobile</a:t>
            </a:r>
            <a:r>
              <a:rPr lang="ro-MD" dirty="0"/>
              <a:t>.</a:t>
            </a:r>
          </a:p>
          <a:p>
            <a:r>
              <a:rPr lang="ro-MD" dirty="0"/>
              <a:t>Echipe formate din:</a:t>
            </a:r>
          </a:p>
          <a:p>
            <a:r>
              <a:rPr lang="ro-MD" dirty="0"/>
              <a:t>psiholog/analist comportamental,</a:t>
            </a:r>
          </a:p>
          <a:p>
            <a:r>
              <a:rPr lang="ro-MD" dirty="0"/>
              <a:t>logoped,</a:t>
            </a:r>
          </a:p>
          <a:p>
            <a:r>
              <a:rPr lang="ro-MD" dirty="0"/>
              <a:t>terapeut ocupațional,</a:t>
            </a:r>
          </a:p>
          <a:p>
            <a:r>
              <a:rPr lang="ro-MD" dirty="0"/>
              <a:t>asistent social,</a:t>
            </a:r>
          </a:p>
          <a:p>
            <a:pPr marL="0" indent="0">
              <a:buNone/>
            </a:pPr>
            <a:r>
              <a:rPr lang="ro-MD" b="1" u="sng" dirty="0"/>
              <a:t>care merg periodic în comunitate pentru a:</a:t>
            </a:r>
          </a:p>
          <a:p>
            <a:r>
              <a:rPr lang="ro-MD" dirty="0"/>
              <a:t>evalua copilul,</a:t>
            </a:r>
          </a:p>
          <a:p>
            <a:r>
              <a:rPr lang="ro-MD" dirty="0"/>
              <a:t>realiza sesiuni de intervenție,</a:t>
            </a:r>
          </a:p>
          <a:p>
            <a:r>
              <a:rPr lang="ro-MD" dirty="0"/>
              <a:t>instrui părinții,</a:t>
            </a:r>
          </a:p>
          <a:p>
            <a:r>
              <a:rPr lang="ro-MD" dirty="0"/>
              <a:t>colabora cu școala locală,</a:t>
            </a:r>
          </a:p>
          <a:p>
            <a:r>
              <a:rPr lang="ro-MD" dirty="0"/>
              <a:t>monitoriza progresul.</a:t>
            </a:r>
          </a:p>
          <a:p>
            <a:pPr marL="0" indent="0">
              <a:buNone/>
            </a:pPr>
            <a:endParaRPr lang="ro-MD" dirty="0"/>
          </a:p>
          <a:p>
            <a:pPr>
              <a:buFontTx/>
              <a:buChar char="-"/>
            </a:pPr>
            <a:endParaRPr lang="ro-MD" dirty="0"/>
          </a:p>
          <a:p>
            <a:pPr>
              <a:buFontTx/>
              <a:buChar char="-"/>
            </a:pPr>
            <a:endParaRPr lang="ro-MD" dirty="0"/>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215939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Ce știm despre cauzele autismului?</a:t>
            </a:r>
            <a:br>
              <a:rPr lang="ro-MD" sz="6000" b="1" dirty="0"/>
            </a:br>
            <a:r>
              <a:rPr lang="ro-MD" sz="4800" b="1" dirty="0"/>
              <a:t>r</a:t>
            </a:r>
            <a:endParaRPr lang="ru-RU" sz="4800" b="1" dirty="0"/>
          </a:p>
        </p:txBody>
      </p:sp>
      <p:sp>
        <p:nvSpPr>
          <p:cNvPr id="3" name="Объект 2"/>
          <p:cNvSpPr>
            <a:spLocks noGrp="1"/>
          </p:cNvSpPr>
          <p:nvPr>
            <p:ph idx="1"/>
          </p:nvPr>
        </p:nvSpPr>
        <p:spPr>
          <a:xfrm>
            <a:off x="457200" y="1600200"/>
            <a:ext cx="17602200" cy="8572500"/>
          </a:xfrm>
        </p:spPr>
        <p:txBody>
          <a:bodyPr>
            <a:normAutofit lnSpcReduction="10000"/>
          </a:bodyPr>
          <a:lstStyle/>
          <a:p>
            <a:pPr marL="0" indent="0">
              <a:buNone/>
            </a:pPr>
            <a:r>
              <a:rPr lang="ro-MD" sz="4800" dirty="0"/>
              <a:t>Deși </a:t>
            </a:r>
            <a:r>
              <a:rPr lang="ro-MD" sz="4800" b="1" dirty="0"/>
              <a:t>etiologia exactă a autismului nu este încă pe deplin cunoscută</a:t>
            </a:r>
            <a:r>
              <a:rPr lang="ro-MD" sz="4800" dirty="0"/>
              <a:t>, cercetările moderne sunt clare asupra unui aspect:</a:t>
            </a:r>
            <a:br>
              <a:rPr lang="ro-MD" sz="4800" dirty="0"/>
            </a:br>
            <a:r>
              <a:rPr lang="ru-RU" sz="4800" dirty="0"/>
              <a:t>👉 </a:t>
            </a:r>
            <a:r>
              <a:rPr lang="ro-MD" sz="4800" b="1" u="sng" dirty="0"/>
              <a:t>Autismul are o bază genetică puternică.</a:t>
            </a:r>
            <a:endParaRPr lang="ro-MD" sz="4800" u="sng" dirty="0"/>
          </a:p>
          <a:p>
            <a:pPr marL="0" indent="0">
              <a:buNone/>
            </a:pPr>
            <a:r>
              <a:rPr lang="ro-MD" sz="4800" dirty="0"/>
              <a:t>Totodată, studiile actuale arată că autismul poate apărea prin:</a:t>
            </a:r>
          </a:p>
          <a:p>
            <a:pPr marL="0" indent="0">
              <a:buNone/>
            </a:pPr>
            <a:r>
              <a:rPr lang="ro-MD" sz="4800" b="1" dirty="0"/>
              <a:t>- multiple variații sau mutații genetice</a:t>
            </a:r>
            <a:r>
              <a:rPr lang="ro-MD" sz="4800" dirty="0"/>
              <a:t>, moștenite sau apărute spontan;( Sindromul Rett, Sindromul Angelman, Sindromul Prader-Willi, etc).</a:t>
            </a:r>
          </a:p>
          <a:p>
            <a:pPr marL="0" indent="0">
              <a:buNone/>
            </a:pPr>
            <a:r>
              <a:rPr lang="ro-MD" sz="4800" b="1" dirty="0"/>
              <a:t>- interacțiunea dintre factorii genetici și factorii de mediu</a:t>
            </a:r>
            <a:r>
              <a:rPr lang="ro-MD" sz="4800" dirty="0"/>
              <a:t> (de exemplu, condițiile intrauterine, complicațiile la naștere etc.).</a:t>
            </a:r>
          </a:p>
          <a:p>
            <a:pPr marL="0" indent="0">
              <a:buNone/>
            </a:pPr>
            <a:r>
              <a:rPr lang="ro-MD" sz="4800" dirty="0"/>
              <a:t>- Important: nu există o singură „cauză” a autismului, ci un ansamblu de factori care influențează dezvoltarea neurologică.</a:t>
            </a:r>
          </a:p>
          <a:p>
            <a:endParaRPr lang="ro-MD" sz="4800" dirty="0"/>
          </a:p>
        </p:txBody>
      </p:sp>
    </p:spTree>
    <p:extLst>
      <p:ext uri="{BB962C8B-B14F-4D97-AF65-F5344CB8AC3E}">
        <p14:creationId xmlns:p14="http://schemas.microsoft.com/office/powerpoint/2010/main" val="26640597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b="1" u="sng" dirty="0"/>
              <a:t>Avantaje majore:</a:t>
            </a:r>
          </a:p>
          <a:p>
            <a:pPr marL="0" indent="0">
              <a:buNone/>
            </a:pPr>
            <a:r>
              <a:rPr lang="ro-MD" dirty="0"/>
              <a:t>- acoperă zonele fără centre,</a:t>
            </a:r>
          </a:p>
          <a:p>
            <a:pPr marL="0" indent="0">
              <a:buNone/>
            </a:pPr>
            <a:r>
              <a:rPr lang="ro-MD" dirty="0"/>
              <a:t>- scad cheltuielile de transport pentru familii,</a:t>
            </a:r>
          </a:p>
          <a:p>
            <a:pPr marL="0" indent="0">
              <a:buNone/>
            </a:pPr>
            <a:r>
              <a:rPr lang="ro-MD" dirty="0"/>
              <a:t>- previn întârzierile de dezvoltare,</a:t>
            </a:r>
          </a:p>
          <a:p>
            <a:pPr marL="0" indent="0">
              <a:buNone/>
            </a:pPr>
            <a:r>
              <a:rPr lang="ro-MD" dirty="0"/>
              <a:t>- cresc echitatea între oraș și sat.</a:t>
            </a:r>
          </a:p>
          <a:p>
            <a:pPr marL="0" indent="0">
              <a:buNone/>
            </a:pPr>
            <a:r>
              <a:rPr lang="ro-MD" dirty="0"/>
              <a:t>În multe țări din UE (Finlanda, Irlanda, Spania), serviciile mobile sunt obligatorii prin lege.</a:t>
            </a:r>
          </a:p>
          <a:p>
            <a:pPr>
              <a:buFontTx/>
              <a:buChar char="-"/>
            </a:pPr>
            <a:endParaRPr lang="ro-MD" u="sng" dirty="0"/>
          </a:p>
          <a:p>
            <a:pPr marL="0" indent="0">
              <a:buNone/>
            </a:pPr>
            <a:r>
              <a:rPr lang="ro-MD" b="1" u="sng" dirty="0"/>
              <a:t>Teleintervenție și suport online – soluții digitale moderne</a:t>
            </a:r>
            <a:r>
              <a:rPr lang="ro-MD" dirty="0"/>
              <a:t>Tehnologia a deschis noi orizonturi pentru intervenție, mai ales după pandemia COVID-19. Teleintervenția este acum o componentă esențială a serviciilor moderne.</a:t>
            </a:r>
          </a:p>
          <a:p>
            <a:pPr marL="0" indent="0">
              <a:buNone/>
            </a:pPr>
            <a:r>
              <a:rPr lang="ro-MD" b="1" u="sng" dirty="0"/>
              <a:t>Tipuri de servicii digitale:</a:t>
            </a:r>
          </a:p>
          <a:p>
            <a:r>
              <a:rPr lang="ro-MD" dirty="0"/>
              <a:t>sesiuni de terapie logopedică online,</a:t>
            </a:r>
          </a:p>
          <a:p>
            <a:r>
              <a:rPr lang="ro-MD" dirty="0"/>
              <a:t>consultări psihologice și comportamentale,</a:t>
            </a:r>
          </a:p>
          <a:p>
            <a:r>
              <a:rPr lang="ro-MD" dirty="0"/>
              <a:t>instruirea părinților prin video-feedback,</a:t>
            </a:r>
          </a:p>
          <a:p>
            <a:r>
              <a:rPr lang="ro-MD" dirty="0"/>
              <a:t>monitorizare digitală a progresului,</a:t>
            </a:r>
          </a:p>
          <a:p>
            <a:r>
              <a:rPr lang="ro-MD" dirty="0"/>
              <a:t>programe online de coaching pentru părinți (ESDM, PACT, ABA naturalistic),</a:t>
            </a:r>
          </a:p>
          <a:p>
            <a:r>
              <a:rPr lang="ro-MD" dirty="0"/>
              <a:t>grupuri virtuale de suport pentru părinți.</a:t>
            </a:r>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2548579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b="1" u="sng" dirty="0"/>
              <a:t>Beneficii:</a:t>
            </a:r>
          </a:p>
          <a:p>
            <a:r>
              <a:rPr lang="ro-MD" sz="5400" dirty="0"/>
              <a:t>acces pentru familiile din sate îndepărtate,</a:t>
            </a:r>
          </a:p>
          <a:p>
            <a:r>
              <a:rPr lang="ro-MD" sz="5400" dirty="0"/>
              <a:t>continuitate în perioade de boală sau dificultăți de deplasare,</a:t>
            </a:r>
          </a:p>
          <a:p>
            <a:r>
              <a:rPr lang="ro-MD" sz="5400" dirty="0"/>
              <a:t>costuri reduse,</a:t>
            </a:r>
          </a:p>
          <a:p>
            <a:r>
              <a:rPr lang="ro-MD" sz="5400" dirty="0"/>
              <a:t>implicarea activă a părinților în intervenția zilnică.</a:t>
            </a:r>
          </a:p>
          <a:p>
            <a:r>
              <a:rPr lang="ro-MD" sz="5400" dirty="0"/>
              <a:t>Teleintervenția nu înlocuiește total terapia față în față, dar o completează excelent.</a:t>
            </a:r>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1681971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Modele inovative de sprijin în comunitate pentru copiii și adulții cu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b="1" u="sng" dirty="0"/>
              <a:t>Modele hibride – combinația optimă între centru, mobil și online</a:t>
            </a:r>
          </a:p>
          <a:p>
            <a:pPr marL="0" indent="0">
              <a:buNone/>
            </a:pPr>
            <a:r>
              <a:rPr lang="ro-MD" dirty="0"/>
              <a:t>Cele mai bune sisteme din lume combină </a:t>
            </a:r>
            <a:r>
              <a:rPr lang="ro-MD" b="1" dirty="0"/>
              <a:t>3 componente</a:t>
            </a:r>
            <a:r>
              <a:rPr lang="ro-MD" dirty="0"/>
              <a:t>:</a:t>
            </a:r>
          </a:p>
          <a:p>
            <a:pPr marL="0" indent="0">
              <a:buNone/>
            </a:pPr>
            <a:r>
              <a:rPr lang="ro-MD" b="1" dirty="0"/>
              <a:t>1. Servicii în centru</a:t>
            </a:r>
          </a:p>
          <a:p>
            <a:pPr marL="0" indent="0">
              <a:buNone/>
            </a:pPr>
            <a:r>
              <a:rPr lang="ro-MD" dirty="0"/>
              <a:t>→ pentru intervenții intensive, evaluări complexe, terapie multidisciplinară.</a:t>
            </a:r>
          </a:p>
          <a:p>
            <a:pPr marL="0" indent="0">
              <a:buNone/>
            </a:pPr>
            <a:r>
              <a:rPr lang="ro-MD" b="1" dirty="0"/>
              <a:t>2. Servicii mobile</a:t>
            </a:r>
          </a:p>
          <a:p>
            <a:pPr marL="0" indent="0">
              <a:buNone/>
            </a:pPr>
            <a:r>
              <a:rPr lang="ro-MD" dirty="0"/>
              <a:t>→ pentru familiile care nu pot ajunge la centru.</a:t>
            </a:r>
          </a:p>
          <a:p>
            <a:pPr marL="0" indent="0">
              <a:buNone/>
            </a:pPr>
            <a:r>
              <a:rPr lang="ro-MD" b="1" dirty="0"/>
              <a:t>3. Teleintervenție</a:t>
            </a:r>
          </a:p>
          <a:p>
            <a:pPr marL="0" indent="0">
              <a:buNone/>
            </a:pPr>
            <a:r>
              <a:rPr lang="ro-MD" dirty="0"/>
              <a:t>→ pentru coaching parental, monitorizare și completarea sesiunilor din centru.</a:t>
            </a:r>
          </a:p>
          <a:p>
            <a:pPr marL="0" indent="0">
              <a:buNone/>
            </a:pPr>
            <a:r>
              <a:rPr lang="ro-MD" b="1" dirty="0"/>
              <a:t>Acest model permite:</a:t>
            </a:r>
          </a:p>
          <a:p>
            <a:pPr marL="0" indent="0">
              <a:buNone/>
            </a:pPr>
            <a:r>
              <a:rPr lang="ro-MD" dirty="0"/>
              <a:t>- flexibilitate,</a:t>
            </a:r>
          </a:p>
          <a:p>
            <a:pPr marL="0" indent="0">
              <a:buNone/>
            </a:pPr>
            <a:r>
              <a:rPr lang="ro-MD" dirty="0"/>
              <a:t>- acoperire regională,</a:t>
            </a:r>
          </a:p>
          <a:p>
            <a:pPr marL="0" indent="0">
              <a:buNone/>
            </a:pPr>
            <a:r>
              <a:rPr lang="ro-MD" dirty="0"/>
              <a:t>- costuri reduse,</a:t>
            </a:r>
          </a:p>
          <a:p>
            <a:pPr marL="0" indent="0">
              <a:buNone/>
            </a:pPr>
            <a:r>
              <a:rPr lang="ro-MD" dirty="0"/>
              <a:t>- acces echitabil.</a:t>
            </a:r>
          </a:p>
          <a:p>
            <a:pPr>
              <a:buFontTx/>
              <a:buChar char="-"/>
            </a:pPr>
            <a:endParaRPr lang="ro-MD" dirty="0"/>
          </a:p>
          <a:p>
            <a:pPr marL="0" indent="0">
              <a:buNone/>
            </a:pPr>
            <a:endParaRPr lang="ro-MD" sz="6000" b="1" u="sng" dirty="0"/>
          </a:p>
        </p:txBody>
      </p:sp>
    </p:spTree>
    <p:extLst>
      <p:ext uri="{BB962C8B-B14F-4D97-AF65-F5344CB8AC3E}">
        <p14:creationId xmlns:p14="http://schemas.microsoft.com/office/powerpoint/2010/main" val="1476397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Rolul ONG-urilor și al parteneriatelor public–private</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400" dirty="0"/>
              <a:t>ONG-urile sunt motorul inovației în domeniul autismului în majoritatea țărilor. În Moldova, ONG-urile precum AO SOS Autism au reușit să creeze modele care ulterior isi propun sa fie adoptate de stat.</a:t>
            </a:r>
          </a:p>
          <a:p>
            <a:pPr marL="0" indent="0">
              <a:buNone/>
            </a:pPr>
            <a:r>
              <a:rPr lang="ro-MD" sz="4400" b="1" u="sng" dirty="0"/>
              <a:t>Ce fac ONG-urile:</a:t>
            </a:r>
          </a:p>
          <a:p>
            <a:pPr marL="0" indent="0">
              <a:buNone/>
            </a:pPr>
            <a:r>
              <a:rPr lang="ro-MD" sz="4400" dirty="0"/>
              <a:t>- pilotează programe noi (ESDM, ABA, PACT, teleintervenție),</a:t>
            </a:r>
          </a:p>
          <a:p>
            <a:pPr marL="0" indent="0">
              <a:buNone/>
            </a:pPr>
            <a:r>
              <a:rPr lang="ro-MD" sz="4400" dirty="0"/>
              <a:t>- formează specialiști (training, supervizare),</a:t>
            </a:r>
          </a:p>
          <a:p>
            <a:pPr marL="0" indent="0">
              <a:buNone/>
            </a:pPr>
            <a:r>
              <a:rPr lang="ro-MD" sz="4400" dirty="0"/>
              <a:t>- elaborează ghiduri, instrumente și metodologii,</a:t>
            </a:r>
          </a:p>
          <a:p>
            <a:pPr marL="0" indent="0">
              <a:buNone/>
            </a:pPr>
            <a:r>
              <a:rPr lang="ro-MD" sz="4400" dirty="0"/>
              <a:t>- oferă servicii directe familiilor,</a:t>
            </a:r>
          </a:p>
          <a:p>
            <a:pPr marL="0" indent="0">
              <a:buNone/>
            </a:pPr>
            <a:r>
              <a:rPr lang="ro-MD" sz="4400" dirty="0"/>
              <a:t>- lucrează cu autoritățile pentru legislație și politici bune.</a:t>
            </a:r>
          </a:p>
          <a:p>
            <a:pPr marL="0" indent="0">
              <a:buNone/>
            </a:pPr>
            <a:r>
              <a:rPr lang="ro-MD" sz="4400" dirty="0"/>
              <a:t>- ONG-urile sunt, în esență, </a:t>
            </a:r>
            <a:r>
              <a:rPr lang="ro-MD" sz="4400" b="1" dirty="0"/>
              <a:t>laboratoare de inovație socială</a:t>
            </a:r>
            <a:r>
              <a:rPr lang="ro-MD" sz="4400" dirty="0"/>
              <a:t>.</a:t>
            </a:r>
          </a:p>
        </p:txBody>
      </p:sp>
    </p:spTree>
    <p:extLst>
      <p:ext uri="{BB962C8B-B14F-4D97-AF65-F5344CB8AC3E}">
        <p14:creationId xmlns:p14="http://schemas.microsoft.com/office/powerpoint/2010/main" val="453173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Rolul ONG-urilor și al parteneriatelor public–private</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400" dirty="0"/>
              <a:t>Colaborarea dintre autorități și ONG-uri este esențială pentru scalarea serviciilor.</a:t>
            </a:r>
          </a:p>
          <a:p>
            <a:pPr marL="0" indent="0">
              <a:buNone/>
            </a:pPr>
            <a:r>
              <a:rPr lang="ro-MD" sz="4400" b="1" u="sng" dirty="0"/>
              <a:t>Ce aduce fiecare:</a:t>
            </a:r>
          </a:p>
          <a:p>
            <a:pPr marL="0" indent="0">
              <a:buNone/>
            </a:pPr>
            <a:r>
              <a:rPr lang="ro-MD" sz="4400" b="1" dirty="0"/>
              <a:t>ONG-urile:</a:t>
            </a:r>
            <a:r>
              <a:rPr lang="ro-MD" sz="4400" dirty="0"/>
              <a:t> expertiză, flexibilitate, inovație, formare.</a:t>
            </a:r>
          </a:p>
          <a:p>
            <a:pPr marL="0" indent="0">
              <a:buNone/>
            </a:pPr>
            <a:r>
              <a:rPr lang="ro-MD" sz="4400" b="1" dirty="0"/>
              <a:t>Autoritățile locale/centrale:</a:t>
            </a:r>
            <a:r>
              <a:rPr lang="ro-MD" sz="4400" dirty="0"/>
              <a:t> finanțare, spații, integrare în sistem, scalabilitate.</a:t>
            </a:r>
          </a:p>
          <a:p>
            <a:pPr marL="0" indent="0">
              <a:buNone/>
            </a:pPr>
            <a:r>
              <a:rPr lang="ro-MD" sz="4400" b="1" dirty="0"/>
              <a:t>Modelele care funcționează sunt cele în care:</a:t>
            </a:r>
          </a:p>
          <a:p>
            <a:pPr marL="0" indent="0">
              <a:buNone/>
            </a:pPr>
            <a:r>
              <a:rPr lang="ro-MD" sz="4400" dirty="0"/>
              <a:t>- primăria oferă spațiul și finanțează parțial serviciile,</a:t>
            </a:r>
          </a:p>
          <a:p>
            <a:pPr marL="0" indent="0">
              <a:buNone/>
            </a:pPr>
            <a:r>
              <a:rPr lang="ro-MD" sz="4400" dirty="0"/>
              <a:t>- ONG-ul oferă know-how, formare și implementare,</a:t>
            </a:r>
          </a:p>
          <a:p>
            <a:pPr marL="0" indent="0">
              <a:buNone/>
            </a:pPr>
            <a:r>
              <a:rPr lang="ro-MD" sz="4400" dirty="0"/>
              <a:t>- donatorii completează bugetul în faza inițială.</a:t>
            </a:r>
          </a:p>
        </p:txBody>
      </p:sp>
    </p:spTree>
    <p:extLst>
      <p:ext uri="{BB962C8B-B14F-4D97-AF65-F5344CB8AC3E}">
        <p14:creationId xmlns:p14="http://schemas.microsoft.com/office/powerpoint/2010/main" val="4245839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Finanțarea mixtă – cheia sustenabilității pe termen lung</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dirty="0"/>
              <a:t>Un sistem funcțional nu poate depinde doar de proiecte temporare. De aceea, modelul modern prevede:</a:t>
            </a:r>
          </a:p>
          <a:p>
            <a:pPr marL="0" indent="0">
              <a:buNone/>
            </a:pPr>
            <a:r>
              <a:rPr lang="ro-MD" b="1" u="sng" dirty="0"/>
              <a:t>Surse de finanțare:</a:t>
            </a:r>
          </a:p>
          <a:p>
            <a:pPr marL="0" indent="0">
              <a:buNone/>
            </a:pPr>
            <a:r>
              <a:rPr lang="ro-MD" b="1" dirty="0"/>
              <a:t>Statul/Guvernul</a:t>
            </a:r>
            <a:endParaRPr lang="ro-MD" dirty="0"/>
          </a:p>
          <a:p>
            <a:pPr lvl="1"/>
            <a:r>
              <a:rPr lang="ro-MD" dirty="0"/>
              <a:t>salarii pentru specialiști,</a:t>
            </a:r>
          </a:p>
          <a:p>
            <a:pPr lvl="1"/>
            <a:r>
              <a:rPr lang="ro-MD" dirty="0"/>
              <a:t>costuri operaționale de bază,</a:t>
            </a:r>
          </a:p>
          <a:p>
            <a:pPr lvl="1"/>
            <a:r>
              <a:rPr lang="ro-MD" dirty="0"/>
              <a:t>finanțare per copil.</a:t>
            </a:r>
          </a:p>
          <a:p>
            <a:pPr marL="0" indent="0">
              <a:buNone/>
            </a:pPr>
            <a:r>
              <a:rPr lang="ro-MD" b="1" dirty="0"/>
              <a:t>Autoritățile locale</a:t>
            </a:r>
            <a:endParaRPr lang="ro-MD" dirty="0"/>
          </a:p>
          <a:p>
            <a:pPr lvl="1"/>
            <a:r>
              <a:rPr lang="ro-MD" dirty="0"/>
              <a:t>cofinanțare pentru infrastructură și servicii.</a:t>
            </a:r>
          </a:p>
          <a:p>
            <a:pPr marL="0" indent="0">
              <a:buNone/>
            </a:pPr>
            <a:r>
              <a:rPr lang="ro-MD" b="1" dirty="0"/>
              <a:t>Donatorii/Proiecte internaționale</a:t>
            </a:r>
            <a:endParaRPr lang="ro-MD" dirty="0"/>
          </a:p>
          <a:p>
            <a:pPr lvl="1"/>
            <a:r>
              <a:rPr lang="ro-MD" dirty="0"/>
              <a:t>investiții în formare, inovație, echipamente.</a:t>
            </a:r>
          </a:p>
          <a:p>
            <a:pPr marL="0" indent="0">
              <a:buNone/>
            </a:pPr>
            <a:r>
              <a:rPr lang="ro-MD" b="1" dirty="0"/>
              <a:t>Contribuția comunității/părinților</a:t>
            </a:r>
            <a:endParaRPr lang="ro-MD" dirty="0"/>
          </a:p>
          <a:p>
            <a:pPr lvl="1"/>
            <a:r>
              <a:rPr lang="ro-MD" dirty="0"/>
              <a:t>simbolică sau proporțională cu veniturile (acolo unde este posibil).</a:t>
            </a:r>
          </a:p>
          <a:p>
            <a:pPr marL="0" indent="0">
              <a:buNone/>
            </a:pPr>
            <a:r>
              <a:rPr lang="ro-MD" dirty="0"/>
              <a:t>Finanțarea mixtă oferă </a:t>
            </a:r>
            <a:r>
              <a:rPr lang="ro-MD" b="1" dirty="0"/>
              <a:t>stabilitate</a:t>
            </a:r>
            <a:r>
              <a:rPr lang="ro-MD" dirty="0"/>
              <a:t> și </a:t>
            </a:r>
            <a:r>
              <a:rPr lang="ro-MD" b="1" dirty="0"/>
              <a:t>scalabilitate</a:t>
            </a:r>
            <a:r>
              <a:rPr lang="ro-MD" dirty="0"/>
              <a:t>: serviciile pot crește fără să se prăbușească după terminarea unui proiect.</a:t>
            </a:r>
          </a:p>
        </p:txBody>
      </p:sp>
    </p:spTree>
    <p:extLst>
      <p:ext uri="{BB962C8B-B14F-4D97-AF65-F5344CB8AC3E}">
        <p14:creationId xmlns:p14="http://schemas.microsoft.com/office/powerpoint/2010/main" val="2870264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Finanțarea mixtă – cheia sustenabilității pe termen lung</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4400" dirty="0"/>
              <a:t>Modelele inovative de sprijin în comunitate pun accent pe:</a:t>
            </a:r>
          </a:p>
          <a:p>
            <a:pPr marL="0" indent="0">
              <a:buNone/>
            </a:pPr>
            <a:r>
              <a:rPr lang="ro-MD" sz="4400" b="1" dirty="0"/>
              <a:t>- accesibilitate</a:t>
            </a:r>
            <a:r>
              <a:rPr lang="ro-MD" sz="4400" dirty="0"/>
              <a:t>,</a:t>
            </a:r>
          </a:p>
          <a:p>
            <a:pPr marL="0" indent="0">
              <a:buNone/>
            </a:pPr>
            <a:r>
              <a:rPr lang="ro-MD" sz="4400" b="1" dirty="0"/>
              <a:t>- proximitate</a:t>
            </a:r>
            <a:r>
              <a:rPr lang="ro-MD" sz="4400" dirty="0"/>
              <a:t>,</a:t>
            </a:r>
          </a:p>
          <a:p>
            <a:pPr marL="0" indent="0">
              <a:buNone/>
            </a:pPr>
            <a:r>
              <a:rPr lang="ro-MD" sz="4400" b="1" dirty="0"/>
              <a:t>- flexibilitate</a:t>
            </a:r>
            <a:r>
              <a:rPr lang="ro-MD" sz="4400" dirty="0"/>
              <a:t>,</a:t>
            </a:r>
          </a:p>
          <a:p>
            <a:pPr marL="0" indent="0">
              <a:buNone/>
            </a:pPr>
            <a:r>
              <a:rPr lang="ro-MD" sz="4400" b="1" dirty="0"/>
              <a:t>- integrare</a:t>
            </a:r>
            <a:r>
              <a:rPr lang="ro-MD" sz="4400" dirty="0"/>
              <a:t>,</a:t>
            </a:r>
          </a:p>
          <a:p>
            <a:pPr marL="0" indent="0">
              <a:buNone/>
            </a:pPr>
            <a:r>
              <a:rPr lang="ro-MD" sz="4400" b="1" dirty="0"/>
              <a:t>- inovație</a:t>
            </a:r>
            <a:r>
              <a:rPr lang="ro-MD" sz="4400" dirty="0"/>
              <a:t>,</a:t>
            </a:r>
          </a:p>
          <a:p>
            <a:pPr marL="0" indent="0">
              <a:buNone/>
            </a:pPr>
            <a:r>
              <a:rPr lang="ro-MD" sz="4400" b="1" dirty="0"/>
              <a:t>- colaborare multisectorială</a:t>
            </a:r>
            <a:r>
              <a:rPr lang="ro-MD" sz="4400" dirty="0"/>
              <a:t>.</a:t>
            </a:r>
          </a:p>
          <a:p>
            <a:pPr marL="0" indent="0">
              <a:buNone/>
            </a:pPr>
            <a:r>
              <a:rPr lang="ro-MD" sz="4400" dirty="0"/>
              <a:t>Într-un sistem modern, sprijinul vine către familie – </a:t>
            </a:r>
            <a:r>
              <a:rPr lang="ro-MD" sz="4400" b="1" dirty="0"/>
              <a:t>nu invers</a:t>
            </a:r>
            <a:r>
              <a:rPr lang="ro-MD" sz="4400" dirty="0"/>
              <a:t>.</a:t>
            </a:r>
            <a:br>
              <a:rPr lang="ro-MD" sz="4400" dirty="0"/>
            </a:br>
            <a:r>
              <a:rPr lang="ro-MD" sz="4400" dirty="0"/>
              <a:t>Copilul și familia sunt în centrul rețelei, iar comunitatea se mobilizează în jurul lor.</a:t>
            </a:r>
          </a:p>
          <a:p>
            <a:pPr marL="0" indent="0">
              <a:buNone/>
            </a:pPr>
            <a:endParaRPr lang="ro-MD" sz="4400" dirty="0"/>
          </a:p>
        </p:txBody>
      </p:sp>
    </p:spTree>
    <p:extLst>
      <p:ext uri="{BB962C8B-B14F-4D97-AF65-F5344CB8AC3E}">
        <p14:creationId xmlns:p14="http://schemas.microsoft.com/office/powerpoint/2010/main" val="3326831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92500" lnSpcReduction="20000"/>
          </a:bodyPr>
          <a:lstStyle/>
          <a:p>
            <a:pPr marL="0" indent="0">
              <a:buNone/>
            </a:pPr>
            <a:r>
              <a:rPr lang="ro-MD" sz="4400" dirty="0"/>
              <a:t>Utilizarea sistemelor inteligente, a aplicațiilor specializate și a roboților educaționali permite o intervenție mai personalizată, mai accesibilă și mai eficientă, în special pentru copiii mici și persoanele non-verbale.</a:t>
            </a:r>
          </a:p>
          <a:p>
            <a:pPr marL="0" indent="0">
              <a:buNone/>
            </a:pPr>
            <a:r>
              <a:rPr lang="ro-MD" sz="4400" dirty="0"/>
              <a:t>Aceste instrumente nu înlocuiesc specialiștii, dar </a:t>
            </a:r>
            <a:r>
              <a:rPr lang="ro-MD" sz="4400" i="1" dirty="0"/>
              <a:t>amplifică</a:t>
            </a:r>
            <a:r>
              <a:rPr lang="ro-MD" sz="4400" dirty="0"/>
              <a:t> capacitatea intervenției și oferă oportunități care nu existau acum 10–15 ani.</a:t>
            </a:r>
          </a:p>
          <a:p>
            <a:pPr marL="0" indent="0">
              <a:buNone/>
            </a:pPr>
            <a:r>
              <a:rPr lang="ro-MD" sz="4400" b="1" u="sng" dirty="0"/>
              <a:t>Aplicații de comunicare (AAC – Augmentative and Alternative Communication)</a:t>
            </a:r>
          </a:p>
          <a:p>
            <a:pPr marL="0" indent="0">
              <a:buNone/>
            </a:pPr>
            <a:r>
              <a:rPr lang="ro-MD" sz="4400" dirty="0"/>
              <a:t>- Pentru copiii și adulții care sunt non-verbali sau au un limbaj limitat, tehnologia AAC devine o punte esențială către comunicarea funcțională.</a:t>
            </a:r>
          </a:p>
          <a:p>
            <a:pPr marL="0" indent="0">
              <a:buNone/>
            </a:pPr>
            <a:r>
              <a:rPr lang="ro-MD" sz="4400" b="1" u="sng" dirty="0"/>
              <a:t>Ce sunt aplicațiile AAC?</a:t>
            </a:r>
          </a:p>
          <a:p>
            <a:pPr marL="0" indent="0">
              <a:buNone/>
            </a:pPr>
            <a:r>
              <a:rPr lang="ro-MD" sz="4400" dirty="0"/>
              <a:t>- Instrumente digitale (pe tabletă/telefon) care:</a:t>
            </a:r>
          </a:p>
          <a:p>
            <a:pPr marL="0" indent="0">
              <a:buNone/>
            </a:pPr>
            <a:r>
              <a:rPr lang="ro-MD" sz="4400" dirty="0"/>
              <a:t>- permit copilului să exprime nevoi, dorințe, emoții,</a:t>
            </a:r>
          </a:p>
          <a:p>
            <a:pPr marL="0" indent="0">
              <a:buNone/>
            </a:pPr>
            <a:r>
              <a:rPr lang="ro-MD" sz="4400" dirty="0"/>
              <a:t>- folosesc pictograme, gesturi, text sau voce generată digital,</a:t>
            </a:r>
          </a:p>
          <a:p>
            <a:pPr marL="0" indent="0">
              <a:buNone/>
            </a:pPr>
            <a:r>
              <a:rPr lang="ro-MD" sz="4400" dirty="0"/>
              <a:t>- ajută la învățarea limbajului pas cu pas.</a:t>
            </a:r>
          </a:p>
          <a:p>
            <a:pPr marL="0" indent="0">
              <a:buNone/>
            </a:pPr>
            <a:endParaRPr lang="ro-MD" sz="4400" dirty="0"/>
          </a:p>
          <a:p>
            <a:pPr marL="0" indent="0">
              <a:buNone/>
            </a:pPr>
            <a:endParaRPr lang="ro-MD" sz="4400" dirty="0"/>
          </a:p>
        </p:txBody>
      </p:sp>
    </p:spTree>
    <p:extLst>
      <p:ext uri="{BB962C8B-B14F-4D97-AF65-F5344CB8AC3E}">
        <p14:creationId xmlns:p14="http://schemas.microsoft.com/office/powerpoint/2010/main" val="37164756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85000" lnSpcReduction="10000"/>
          </a:bodyPr>
          <a:lstStyle/>
          <a:p>
            <a:pPr marL="0" indent="0">
              <a:buNone/>
            </a:pPr>
            <a:r>
              <a:rPr lang="ro-MD" sz="5400" b="1" u="sng" dirty="0"/>
              <a:t>Exemple de aplicații AAC recunoscute internațional:</a:t>
            </a:r>
          </a:p>
          <a:p>
            <a:pPr marL="0" indent="0">
              <a:buNone/>
            </a:pPr>
            <a:r>
              <a:rPr lang="ro-MD" sz="5400" b="1" dirty="0"/>
              <a:t>Proloquo2Go</a:t>
            </a:r>
            <a:r>
              <a:rPr lang="ro-MD" sz="5400" dirty="0"/>
              <a:t> – una dintre cele mai avansate aplicații de comunicare vizuală; </a:t>
            </a:r>
            <a:r>
              <a:rPr lang="ro-MD" sz="5400" dirty="0">
                <a:hlinkClick r:id="rId2" action="ppaction://hlinkfile"/>
              </a:rPr>
              <a:t>file:///mnt/data/758fec52-b0c2-4759-a49d-431153984883.png</a:t>
            </a:r>
            <a:endParaRPr lang="ro-MD" sz="5400" dirty="0"/>
          </a:p>
          <a:p>
            <a:pPr marL="0" indent="0">
              <a:buNone/>
            </a:pPr>
            <a:r>
              <a:rPr lang="ro-MD" sz="5400" b="1" dirty="0"/>
              <a:t>GoTalk NOW</a:t>
            </a:r>
            <a:r>
              <a:rPr lang="ro-MD" sz="5400" dirty="0"/>
              <a:t> – ideală pentru personalizarea vocabularului; </a:t>
            </a:r>
            <a:r>
              <a:rPr lang="ro-MD" sz="5400" dirty="0">
                <a:hlinkClick r:id="rId2" action="ppaction://hlinkfile"/>
              </a:rPr>
              <a:t>file:///mnt/data/758fec52-b0c2-4759-a49d-431153984883.png</a:t>
            </a:r>
            <a:endParaRPr lang="ro-MD" sz="5400" dirty="0"/>
          </a:p>
          <a:p>
            <a:pPr marL="0" indent="0">
              <a:buNone/>
            </a:pPr>
            <a:r>
              <a:rPr lang="ro-MD" sz="5400" b="1" dirty="0"/>
              <a:t>LAMP Words for Life</a:t>
            </a:r>
            <a:r>
              <a:rPr lang="ro-MD" sz="5400" dirty="0"/>
              <a:t> – folosește un sistem motoric repetitiv pentru copii cu autism și apraxie; </a:t>
            </a:r>
            <a:r>
              <a:rPr lang="ro-MD" sz="5400" dirty="0">
                <a:hlinkClick r:id="rId2" action="ppaction://hlinkfile"/>
              </a:rPr>
              <a:t>file:///mnt/data/758fec52-b0c2-4759-a49d-431153984883.png</a:t>
            </a:r>
            <a:endParaRPr lang="ro-MD" sz="5400" dirty="0"/>
          </a:p>
          <a:p>
            <a:pPr marL="0" indent="0">
              <a:buNone/>
            </a:pPr>
            <a:r>
              <a:rPr lang="ro-MD" sz="5400" b="1" dirty="0"/>
              <a:t>Avaz AAC</a:t>
            </a:r>
            <a:r>
              <a:rPr lang="ro-MD" sz="5400" dirty="0"/>
              <a:t> – intuitivă, cu suport pentru dezvoltarea limbajului; </a:t>
            </a:r>
            <a:r>
              <a:rPr lang="ro-MD" sz="5400" dirty="0">
                <a:hlinkClick r:id="rId2" action="ppaction://hlinkfile"/>
              </a:rPr>
              <a:t>file:///mnt/data/758fec52-b0c2-4759-a49d-431153984883.png</a:t>
            </a:r>
            <a:endParaRPr lang="ro-MD" sz="5400" dirty="0"/>
          </a:p>
          <a:p>
            <a:pPr marL="0" indent="0">
              <a:buNone/>
            </a:pPr>
            <a:r>
              <a:rPr lang="ro-MD" sz="5400" b="1" dirty="0"/>
              <a:t>JABtalk</a:t>
            </a:r>
            <a:r>
              <a:rPr lang="ro-MD" sz="5400" dirty="0"/>
              <a:t> – simplă și accesibilă pentru începători.</a:t>
            </a:r>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3108137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85000" lnSpcReduction="20000"/>
          </a:bodyPr>
          <a:lstStyle/>
          <a:p>
            <a:pPr marL="0" indent="0">
              <a:buNone/>
            </a:pPr>
            <a:r>
              <a:rPr lang="ro-MD" sz="5400" b="1" u="sng" dirty="0"/>
              <a:t>Beneficii pentru copiii cu autism:</a:t>
            </a:r>
          </a:p>
          <a:p>
            <a:pPr marL="0" indent="0">
              <a:buNone/>
            </a:pPr>
            <a:r>
              <a:rPr lang="ro-MD" sz="5400" dirty="0"/>
              <a:t>- reduce frustrarea legată de incapacitatea de exprimare,</a:t>
            </a:r>
          </a:p>
          <a:p>
            <a:pPr marL="0" indent="0">
              <a:buNone/>
            </a:pPr>
            <a:r>
              <a:rPr lang="ro-MD" sz="5400" dirty="0"/>
              <a:t>- îmbunătățește comunicarea funcțională,</a:t>
            </a:r>
          </a:p>
          <a:p>
            <a:pPr marL="0" indent="0">
              <a:buNone/>
            </a:pPr>
            <a:r>
              <a:rPr lang="ro-MD" sz="5400" dirty="0"/>
              <a:t>- facilitează interacțiunea socială,</a:t>
            </a:r>
          </a:p>
          <a:p>
            <a:pPr marL="0" indent="0">
              <a:buNone/>
            </a:pPr>
            <a:r>
              <a:rPr lang="ro-MD" sz="5400" dirty="0"/>
              <a:t>- accelerează învățarea limbajului verbal (în unele cazuri),</a:t>
            </a:r>
          </a:p>
          <a:p>
            <a:pPr marL="0" indent="0">
              <a:buNone/>
            </a:pPr>
            <a:r>
              <a:rPr lang="ro-MD" sz="5400" dirty="0"/>
              <a:t>- crește autonomia și participarea în familie.</a:t>
            </a:r>
          </a:p>
          <a:p>
            <a:pPr marL="0" indent="0">
              <a:buNone/>
            </a:pPr>
            <a:r>
              <a:rPr lang="ro-MD" sz="5400" b="1" u="sng" dirty="0"/>
              <a:t>Ce spun studiile?</a:t>
            </a:r>
          </a:p>
          <a:p>
            <a:pPr marL="0" indent="0">
              <a:buNone/>
            </a:pPr>
            <a:r>
              <a:rPr lang="ro-MD" sz="5400" dirty="0"/>
              <a:t>Cercetările arată că AAC:</a:t>
            </a:r>
          </a:p>
          <a:p>
            <a:pPr marL="0" indent="0">
              <a:buNone/>
            </a:pPr>
            <a:r>
              <a:rPr lang="ro-MD" sz="5400" b="1" dirty="0"/>
              <a:t>nu întârzie limbajul verbal</a:t>
            </a:r>
            <a:r>
              <a:rPr lang="ro-MD" sz="5400" dirty="0"/>
              <a:t>,</a:t>
            </a:r>
          </a:p>
          <a:p>
            <a:pPr marL="0" indent="0">
              <a:buNone/>
            </a:pPr>
            <a:r>
              <a:rPr lang="ro-MD" sz="5400" dirty="0"/>
              <a:t>poate </a:t>
            </a:r>
            <a:r>
              <a:rPr lang="ro-MD" sz="5400" b="1" dirty="0"/>
              <a:t>stimula dezvoltarea vorbirii</a:t>
            </a:r>
            <a:r>
              <a:rPr lang="ro-MD" sz="5400" dirty="0"/>
              <a:t>,</a:t>
            </a:r>
          </a:p>
          <a:p>
            <a:pPr marL="0" indent="0">
              <a:buNone/>
            </a:pPr>
            <a:r>
              <a:rPr lang="ro-MD" sz="5400" dirty="0"/>
              <a:t>reduce comportamentele de autostimulare cauzate de frustrare.</a:t>
            </a:r>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213960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7602200" cy="1143000"/>
          </a:xfrm>
        </p:spPr>
        <p:txBody>
          <a:bodyPr>
            <a:normAutofit fontScale="90000"/>
          </a:bodyPr>
          <a:lstStyle/>
          <a:p>
            <a:r>
              <a:rPr lang="ro-MD" sz="6000" b="1" dirty="0"/>
              <a:t>Ce știm despre cauzele autismului?</a:t>
            </a:r>
            <a:br>
              <a:rPr lang="ro-MD" sz="6000" b="1" dirty="0"/>
            </a:br>
            <a:r>
              <a:rPr lang="ro-MD" sz="4800" b="1" dirty="0"/>
              <a:t>r</a:t>
            </a:r>
            <a:endParaRPr lang="ru-RU" sz="4800" b="1" dirty="0"/>
          </a:p>
        </p:txBody>
      </p:sp>
      <p:sp>
        <p:nvSpPr>
          <p:cNvPr id="3" name="Объект 2"/>
          <p:cNvSpPr>
            <a:spLocks noGrp="1"/>
          </p:cNvSpPr>
          <p:nvPr>
            <p:ph idx="1"/>
          </p:nvPr>
        </p:nvSpPr>
        <p:spPr>
          <a:xfrm>
            <a:off x="457200" y="1600200"/>
            <a:ext cx="17602200" cy="8572500"/>
          </a:xfrm>
        </p:spPr>
        <p:txBody>
          <a:bodyPr>
            <a:normAutofit/>
          </a:bodyPr>
          <a:lstStyle/>
          <a:p>
            <a:pPr marL="0" indent="0">
              <a:buNone/>
            </a:pPr>
            <a:r>
              <a:rPr lang="ro-MD" sz="4800" dirty="0"/>
              <a:t>Nu există o genă anume care să fie afectată la toate persoanele cu autism (mutează peste 500 gene) .</a:t>
            </a:r>
          </a:p>
          <a:p>
            <a:pPr marL="0" indent="0">
              <a:buNone/>
            </a:pPr>
            <a:r>
              <a:rPr lang="ro-MD" sz="4800" dirty="0"/>
              <a:t>Nu dispunem de un anumit tablou genetic a ce înseamnă să ai autism. </a:t>
            </a:r>
          </a:p>
          <a:p>
            <a:pPr marL="0" indent="0">
              <a:buNone/>
            </a:pPr>
            <a:r>
              <a:rPr lang="ro-MD" sz="4800" u="sng" dirty="0"/>
              <a:t>Autismul nu este cauzat de</a:t>
            </a:r>
            <a:r>
              <a:rPr lang="ro-MD" sz="4800" dirty="0"/>
              <a:t>:</a:t>
            </a:r>
          </a:p>
          <a:p>
            <a:pPr marL="0" indent="0">
              <a:buNone/>
            </a:pPr>
            <a:r>
              <a:rPr lang="ro-MD" sz="4800" dirty="0"/>
              <a:t> -părinți răi </a:t>
            </a:r>
          </a:p>
          <a:p>
            <a:pPr marL="0" indent="0">
              <a:buNone/>
            </a:pPr>
            <a:r>
              <a:rPr lang="ro-MD" sz="4800" dirty="0"/>
              <a:t>- infecție pe care o puteți răspândi la alte persoane</a:t>
            </a:r>
          </a:p>
          <a:p>
            <a:pPr marL="0" indent="0">
              <a:buNone/>
            </a:pPr>
            <a:r>
              <a:rPr lang="ro-MD" sz="4800" dirty="0"/>
              <a:t>-vaccinuri </a:t>
            </a:r>
          </a:p>
          <a:p>
            <a:pPr marL="0" indent="0">
              <a:buNone/>
            </a:pPr>
            <a:r>
              <a:rPr lang="ro-MD" sz="4800" dirty="0"/>
              <a:t>-gadgeturi </a:t>
            </a:r>
          </a:p>
          <a:p>
            <a:pPr marL="0" indent="0">
              <a:buNone/>
            </a:pPr>
            <a:endParaRPr lang="ru-RU" sz="4800" dirty="0"/>
          </a:p>
          <a:p>
            <a:endParaRPr lang="ro-MD" sz="4800" dirty="0"/>
          </a:p>
        </p:txBody>
      </p:sp>
    </p:spTree>
    <p:extLst>
      <p:ext uri="{BB962C8B-B14F-4D97-AF65-F5344CB8AC3E}">
        <p14:creationId xmlns:p14="http://schemas.microsoft.com/office/powerpoint/2010/main" val="31437541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70000" lnSpcReduction="20000"/>
          </a:bodyPr>
          <a:lstStyle/>
          <a:p>
            <a:pPr marL="0" indent="0">
              <a:buNone/>
            </a:pPr>
            <a:r>
              <a:rPr lang="ro-MD" sz="5400" b="1" u="sng" dirty="0"/>
              <a:t>Platforme educaționale adaptive</a:t>
            </a:r>
          </a:p>
          <a:p>
            <a:pPr marL="0" indent="0">
              <a:buNone/>
            </a:pPr>
            <a:r>
              <a:rPr lang="ro-MD" sz="5400" dirty="0"/>
              <a:t>Educația digitală pentru copii cu TSA trebuie să fie:</a:t>
            </a:r>
          </a:p>
          <a:p>
            <a:pPr marL="0" indent="0">
              <a:buNone/>
            </a:pPr>
            <a:r>
              <a:rPr lang="ro-MD" sz="5400" dirty="0"/>
              <a:t>- predictibilă,</a:t>
            </a:r>
          </a:p>
          <a:p>
            <a:pPr marL="0" indent="0">
              <a:buNone/>
            </a:pPr>
            <a:r>
              <a:rPr lang="ro-MD" sz="5400" dirty="0"/>
              <a:t>- vizuală,</a:t>
            </a:r>
          </a:p>
          <a:p>
            <a:pPr marL="0" indent="0">
              <a:buNone/>
            </a:pPr>
            <a:r>
              <a:rPr lang="ro-MD" sz="5400" dirty="0"/>
              <a:t>- interactivă,</a:t>
            </a:r>
          </a:p>
          <a:p>
            <a:pPr marL="0" indent="0">
              <a:buNone/>
            </a:pPr>
            <a:r>
              <a:rPr lang="ro-MD" sz="5400" dirty="0"/>
              <a:t>- adaptată ritmului copilului.</a:t>
            </a:r>
          </a:p>
          <a:p>
            <a:pPr marL="0" indent="0">
              <a:buNone/>
            </a:pPr>
            <a:r>
              <a:rPr lang="ro-MD" sz="5400" dirty="0"/>
              <a:t>Platformele adaptive folosesc algoritmi care personalizează nivelul de dificultate în funcție de progresul copilului.</a:t>
            </a:r>
          </a:p>
          <a:p>
            <a:pPr marL="0" indent="0">
              <a:buNone/>
            </a:pPr>
            <a:r>
              <a:rPr lang="ro-MD" sz="5400" b="1" u="sng" dirty="0"/>
              <a:t>Caracteristici principale:</a:t>
            </a:r>
          </a:p>
          <a:p>
            <a:pPr marL="0" indent="0">
              <a:buNone/>
            </a:pPr>
            <a:r>
              <a:rPr lang="ro-MD" sz="5400" dirty="0"/>
              <a:t>monitorizează răspunsurile copilului în timp real,</a:t>
            </a:r>
          </a:p>
          <a:p>
            <a:pPr marL="0" indent="0">
              <a:buNone/>
            </a:pPr>
            <a:r>
              <a:rPr lang="ro-MD" sz="5400" dirty="0"/>
              <a:t>ajustează dificultatea exercițiilor automat,</a:t>
            </a:r>
          </a:p>
          <a:p>
            <a:pPr marL="0" indent="0">
              <a:buNone/>
            </a:pPr>
            <a:r>
              <a:rPr lang="ro-MD" sz="5400" dirty="0"/>
              <a:t>oferă feedback vizual imediat,</a:t>
            </a:r>
          </a:p>
          <a:p>
            <a:pPr marL="0" indent="0">
              <a:buNone/>
            </a:pPr>
            <a:r>
              <a:rPr lang="ro-MD" sz="5400" dirty="0"/>
              <a:t>folosesc rutine repetitive pentru învățare sigură.</a:t>
            </a:r>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3181236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92500" lnSpcReduction="10000"/>
          </a:bodyPr>
          <a:lstStyle/>
          <a:p>
            <a:pPr marL="0" indent="0">
              <a:buNone/>
            </a:pPr>
            <a:r>
              <a:rPr lang="ro-MD" sz="5400" b="1" u="sng" dirty="0"/>
              <a:t>Exemple de platforme folosite în autism:</a:t>
            </a:r>
          </a:p>
          <a:p>
            <a:pPr marL="0" indent="0">
              <a:buNone/>
            </a:pPr>
            <a:r>
              <a:rPr lang="ro-MD" sz="5400" b="1" dirty="0"/>
              <a:t>Khan Kids</a:t>
            </a:r>
            <a:r>
              <a:rPr lang="ro-MD" sz="5400" dirty="0"/>
              <a:t> – programe vizuale și interactive, bune pentru atenție și motricitate fină;</a:t>
            </a:r>
          </a:p>
          <a:p>
            <a:pPr marL="0" indent="0">
              <a:buNone/>
            </a:pPr>
            <a:r>
              <a:rPr lang="ro-MD" sz="5400" b="1" dirty="0"/>
              <a:t>TouchMath</a:t>
            </a:r>
            <a:r>
              <a:rPr lang="ro-MD" sz="5400" dirty="0"/>
              <a:t> – matematică structurată, ideală pentru copiii cu gândire vizuală;</a:t>
            </a:r>
          </a:p>
          <a:p>
            <a:pPr marL="0" indent="0">
              <a:buNone/>
            </a:pPr>
            <a:r>
              <a:rPr lang="ro-MD" sz="5400" b="1" dirty="0"/>
              <a:t>ABLLS-R online și VB-MAPP apps</a:t>
            </a:r>
            <a:r>
              <a:rPr lang="ro-MD" sz="5400" dirty="0"/>
              <a:t> – platforme pentru măsurarea abilităților în ABA;</a:t>
            </a:r>
          </a:p>
          <a:p>
            <a:pPr marL="0" indent="0">
              <a:buNone/>
            </a:pPr>
            <a:r>
              <a:rPr lang="ro-MD" sz="5400" b="1" dirty="0"/>
              <a:t>Otsimo</a:t>
            </a:r>
            <a:r>
              <a:rPr lang="ro-MD" sz="5400" dirty="0"/>
              <a:t> – aplicație special creată pentru copiii cu autism (educație + AAC);</a:t>
            </a:r>
          </a:p>
          <a:p>
            <a:pPr marL="0" indent="0">
              <a:buNone/>
            </a:pPr>
            <a:r>
              <a:rPr lang="ro-MD" sz="5400" b="1" dirty="0"/>
              <a:t>TeachTown</a:t>
            </a:r>
            <a:r>
              <a:rPr lang="ro-MD" sz="5400" dirty="0"/>
              <a:t> – programe digitale structurate pentru ABA și TEACCH.</a:t>
            </a:r>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2312494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b="1" u="sng" dirty="0"/>
              <a:t>Beneficii:</a:t>
            </a:r>
          </a:p>
          <a:p>
            <a:pPr marL="0" indent="0">
              <a:buNone/>
            </a:pPr>
            <a:r>
              <a:rPr lang="ro-MD" sz="5400" dirty="0"/>
              <a:t>- acces facil la materiale educaționale de calitate,</a:t>
            </a:r>
          </a:p>
          <a:p>
            <a:pPr marL="0" indent="0">
              <a:buNone/>
            </a:pPr>
            <a:r>
              <a:rPr lang="ro-MD" sz="5400" dirty="0"/>
              <a:t>- învățare diferențiată pentru fiecare copil,</a:t>
            </a:r>
          </a:p>
          <a:p>
            <a:pPr marL="0" indent="0">
              <a:buNone/>
            </a:pPr>
            <a:r>
              <a:rPr lang="ro-MD" sz="5400" dirty="0"/>
              <a:t>- reducerea anxietății față de învățarea tradițională,</a:t>
            </a:r>
          </a:p>
          <a:p>
            <a:pPr>
              <a:buFontTx/>
              <a:buChar char="-"/>
            </a:pPr>
            <a:r>
              <a:rPr lang="ro-MD" sz="5400" dirty="0"/>
              <a:t>progres vizibil prin grafice și rapoarte.</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8144176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77500" lnSpcReduction="20000"/>
          </a:bodyPr>
          <a:lstStyle/>
          <a:p>
            <a:pPr marL="0" indent="0">
              <a:buNone/>
            </a:pPr>
            <a:r>
              <a:rPr lang="ro-MD" sz="5400" b="1" u="sng" dirty="0"/>
              <a:t>Sisteme de evaluare bazate pe inteligență artificială</a:t>
            </a:r>
          </a:p>
          <a:p>
            <a:pPr marL="0" indent="0">
              <a:buNone/>
            </a:pPr>
            <a:r>
              <a:rPr lang="ro-MD" sz="5400" dirty="0"/>
              <a:t>Evaluarea autismului devine tot mai precisă datorită inteligenței artificiale (AI). Aceste sisteme completează evaluarea tradițională și permit detectarea timpurie a riscurilor.</a:t>
            </a:r>
          </a:p>
          <a:p>
            <a:pPr marL="0" indent="0">
              <a:buNone/>
            </a:pPr>
            <a:r>
              <a:rPr lang="ro-MD" sz="5400" b="1" u="sng" dirty="0"/>
              <a:t>Cum funcționează AI în evaluarea autismului?</a:t>
            </a:r>
          </a:p>
          <a:p>
            <a:pPr marL="0" indent="0">
              <a:buNone/>
            </a:pPr>
            <a:r>
              <a:rPr lang="ro-MD" sz="5400" dirty="0"/>
              <a:t>Algoritmii analizează:</a:t>
            </a:r>
          </a:p>
          <a:p>
            <a:pPr marL="0" indent="0">
              <a:buNone/>
            </a:pPr>
            <a:r>
              <a:rPr lang="ro-MD" sz="5400" dirty="0"/>
              <a:t>- expresii faciale,</a:t>
            </a:r>
          </a:p>
          <a:p>
            <a:pPr marL="0" indent="0">
              <a:buNone/>
            </a:pPr>
            <a:r>
              <a:rPr lang="ro-MD" sz="5400" dirty="0"/>
              <a:t>- mișcări oculare,</a:t>
            </a:r>
          </a:p>
          <a:p>
            <a:pPr marL="0" indent="0">
              <a:buNone/>
            </a:pPr>
            <a:r>
              <a:rPr lang="ro-MD" sz="5400" dirty="0"/>
              <a:t>- tipare de vocalizare,</a:t>
            </a:r>
          </a:p>
          <a:p>
            <a:pPr marL="0" indent="0">
              <a:buNone/>
            </a:pPr>
            <a:r>
              <a:rPr lang="ro-MD" sz="5400" dirty="0"/>
              <a:t>- comportamente repetitive,</a:t>
            </a:r>
          </a:p>
          <a:p>
            <a:pPr marL="0" indent="0">
              <a:buNone/>
            </a:pPr>
            <a:r>
              <a:rPr lang="ro-MD" sz="5400" dirty="0"/>
              <a:t>- interacțiuni sociale filmate,</a:t>
            </a:r>
          </a:p>
          <a:p>
            <a:pPr marL="0" indent="0">
              <a:buNone/>
            </a:pPr>
            <a:r>
              <a:rPr lang="ro-MD" sz="5400" dirty="0"/>
              <a:t>- date din chestionare completate online.</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2750607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b="1" u="sng" dirty="0"/>
              <a:t>Exemple de instrumente inovative:</a:t>
            </a:r>
          </a:p>
          <a:p>
            <a:pPr marL="0" indent="0">
              <a:buNone/>
            </a:pPr>
            <a:r>
              <a:rPr lang="ro-MD" sz="5400" b="1" dirty="0"/>
              <a:t>- Cognoa / Canvas Dx</a:t>
            </a:r>
            <a:r>
              <a:rPr lang="ro-MD" sz="5400" dirty="0"/>
              <a:t> – primul instrument AI aprobat de FDA pentru depistarea timpurie a autismului;</a:t>
            </a:r>
          </a:p>
          <a:p>
            <a:pPr marL="0" indent="0">
              <a:buNone/>
            </a:pPr>
            <a:r>
              <a:rPr lang="ro-MD" sz="5400" b="1" dirty="0"/>
              <a:t>- NODA (Naturalistic Observation Diagnostic Assessment)</a:t>
            </a:r>
            <a:r>
              <a:rPr lang="ro-MD" sz="5400" dirty="0"/>
              <a:t> – evaluare video în mediul natural al copilului;</a:t>
            </a:r>
          </a:p>
          <a:p>
            <a:pPr marL="0" indent="0">
              <a:buNone/>
            </a:pPr>
            <a:r>
              <a:rPr lang="ro-MD" sz="5400" b="1" dirty="0"/>
              <a:t>- AI-powered screening apps</a:t>
            </a:r>
            <a:r>
              <a:rPr lang="ro-MD" sz="5400" dirty="0"/>
              <a:t> – aplicații care analizează clipuri scurte ale copilului pentru identificarea indicatorilor de risc.</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289711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b="1" u="sng" dirty="0"/>
              <a:t>Avantaje:</a:t>
            </a:r>
          </a:p>
          <a:p>
            <a:pPr marL="0" indent="0">
              <a:buNone/>
            </a:pPr>
            <a:r>
              <a:rPr lang="ro-MD" sz="5400" dirty="0"/>
              <a:t>- diagnostic mai rapid,</a:t>
            </a:r>
          </a:p>
          <a:p>
            <a:pPr marL="0" indent="0">
              <a:buNone/>
            </a:pPr>
            <a:r>
              <a:rPr lang="ro-MD" sz="5400" dirty="0"/>
              <a:t>- acuratețe crescută în depistarea precoce,</a:t>
            </a:r>
          </a:p>
          <a:p>
            <a:pPr marL="0" indent="0">
              <a:buNone/>
            </a:pPr>
            <a:r>
              <a:rPr lang="ro-MD" sz="5400" dirty="0"/>
              <a:t>- acces la evaluare chiar și în comunități fără specialiști,</a:t>
            </a:r>
          </a:p>
          <a:p>
            <a:pPr marL="0" indent="0">
              <a:buNone/>
            </a:pPr>
            <a:r>
              <a:rPr lang="ro-MD" sz="5400" dirty="0"/>
              <a:t>- reducerea timpului de așteptare pentru diagnostic.</a:t>
            </a:r>
          </a:p>
          <a:p>
            <a:pPr marL="0" indent="0">
              <a:buNone/>
            </a:pPr>
            <a:r>
              <a:rPr lang="ro-MD" sz="5400" b="1" u="sng" dirty="0"/>
              <a:t>De ce este important?</a:t>
            </a:r>
          </a:p>
          <a:p>
            <a:pPr marL="0" indent="0">
              <a:buNone/>
            </a:pPr>
            <a:r>
              <a:rPr lang="ro-MD" sz="5400" dirty="0"/>
              <a:t>În Moldova și în multe țări, evaluarea durează luni sau ani. AI poate scurta timpul la câteva săptămâni sau chiar zile.</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1004168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lnSpcReduction="10000"/>
          </a:bodyPr>
          <a:lstStyle/>
          <a:p>
            <a:pPr marL="0" indent="0">
              <a:buNone/>
            </a:pPr>
            <a:r>
              <a:rPr lang="ro-MD" sz="5400" b="1" u="sng" dirty="0"/>
              <a:t>Roboți sociali pentru antrenarea abilităților</a:t>
            </a:r>
          </a:p>
          <a:p>
            <a:pPr marL="0" indent="0">
              <a:buNone/>
            </a:pPr>
            <a:r>
              <a:rPr lang="ro-MD" sz="5400" dirty="0"/>
              <a:t>Roboții educaționali sunt una dintre cele mai inovatoare forme de intervenție pentru autism. Studiile arată că mulți copii cu TSA răspund </a:t>
            </a:r>
            <a:r>
              <a:rPr lang="ro-MD" sz="5400" b="1" dirty="0"/>
              <a:t>mai bine</a:t>
            </a:r>
            <a:r>
              <a:rPr lang="ro-MD" sz="5400" dirty="0"/>
              <a:t> la interacțiunea cu un robot decât cu un adult străin, datorită:</a:t>
            </a:r>
          </a:p>
          <a:p>
            <a:pPr marL="0" indent="0">
              <a:buNone/>
            </a:pPr>
            <a:r>
              <a:rPr lang="ro-MD" sz="5400" dirty="0"/>
              <a:t>-predictibilității robotului,</a:t>
            </a:r>
          </a:p>
          <a:p>
            <a:pPr marL="0" indent="0">
              <a:buNone/>
            </a:pPr>
            <a:r>
              <a:rPr lang="ro-MD" sz="5400" dirty="0"/>
              <a:t>- lipsei de judecată socială,</a:t>
            </a:r>
          </a:p>
          <a:p>
            <a:pPr marL="0" indent="0">
              <a:buNone/>
            </a:pPr>
            <a:r>
              <a:rPr lang="ro-MD" sz="5400" dirty="0"/>
              <a:t>- expresiilor simple, ușor de înțeles,</a:t>
            </a:r>
          </a:p>
          <a:p>
            <a:pPr marL="0" indent="0">
              <a:buNone/>
            </a:pPr>
            <a:r>
              <a:rPr lang="ro-MD" sz="5400" dirty="0"/>
              <a:t>- interacțiunilor structurate.</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677216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fontScale="55000" lnSpcReduction="20000"/>
          </a:bodyPr>
          <a:lstStyle/>
          <a:p>
            <a:pPr marL="0" indent="0">
              <a:buNone/>
            </a:pPr>
            <a:r>
              <a:rPr lang="ro-MD" sz="5400" b="1" u="sng" dirty="0"/>
              <a:t>Tipuri de roboți sociali utilizați în autism:</a:t>
            </a:r>
          </a:p>
          <a:p>
            <a:pPr marL="0" indent="0">
              <a:buNone/>
            </a:pPr>
            <a:r>
              <a:rPr lang="ro-MD" sz="5400" b="1" dirty="0"/>
              <a:t>1. NAO – robot umanoid avansat</a:t>
            </a:r>
          </a:p>
          <a:p>
            <a:pPr marL="0" indent="0">
              <a:buNone/>
            </a:pPr>
            <a:r>
              <a:rPr lang="ro-MD" sz="5400" dirty="0"/>
              <a:t>folosit pentru dezvoltarea abilităților sociale,</a:t>
            </a:r>
          </a:p>
          <a:p>
            <a:pPr marL="0" indent="0">
              <a:buNone/>
            </a:pPr>
            <a:r>
              <a:rPr lang="ro-MD" sz="5400" dirty="0"/>
              <a:t>învață copilul să mențină contact vizual, să salute, să imite, să aștepte rândul,</a:t>
            </a:r>
          </a:p>
          <a:p>
            <a:pPr marL="0" indent="0">
              <a:buNone/>
            </a:pPr>
            <a:r>
              <a:rPr lang="ro-MD" sz="5400" dirty="0"/>
              <a:t>poate fi programat pentru scenarii sociale.</a:t>
            </a:r>
          </a:p>
          <a:p>
            <a:pPr marL="0" indent="0">
              <a:buNone/>
            </a:pPr>
            <a:r>
              <a:rPr lang="ro-MD" sz="5400" b="1" dirty="0"/>
              <a:t>2. QTrobot</a:t>
            </a:r>
          </a:p>
          <a:p>
            <a:pPr marL="0" indent="0">
              <a:buNone/>
            </a:pPr>
            <a:r>
              <a:rPr lang="ro-MD" sz="5400" dirty="0"/>
              <a:t>robot specializat pentru copii cu autism,</a:t>
            </a:r>
          </a:p>
          <a:p>
            <a:pPr marL="0" indent="0">
              <a:buNone/>
            </a:pPr>
            <a:r>
              <a:rPr lang="ro-MD" sz="5400" dirty="0"/>
              <a:t>expresii faciale clare, animate, ușor de înțeles,</a:t>
            </a:r>
          </a:p>
          <a:p>
            <a:pPr marL="0" indent="0">
              <a:buNone/>
            </a:pPr>
            <a:r>
              <a:rPr lang="ro-MD" sz="5400" dirty="0"/>
              <a:t>reduce anxietatea socială,</a:t>
            </a:r>
          </a:p>
          <a:p>
            <a:pPr marL="0" indent="0">
              <a:buNone/>
            </a:pPr>
            <a:r>
              <a:rPr lang="ro-MD" sz="5400" dirty="0"/>
              <a:t>integrat în programe ESDM și ABA.</a:t>
            </a:r>
          </a:p>
          <a:p>
            <a:pPr marL="0" indent="0">
              <a:buNone/>
            </a:pPr>
            <a:r>
              <a:rPr lang="ro-MD" sz="5400" b="1" dirty="0"/>
              <a:t>3. Kaspar</a:t>
            </a:r>
          </a:p>
          <a:p>
            <a:pPr marL="0" indent="0">
              <a:buNone/>
            </a:pPr>
            <a:r>
              <a:rPr lang="ro-MD" sz="5400" dirty="0"/>
              <a:t>robot umanoid simplificat, folosit în Marea Britanie,</a:t>
            </a:r>
          </a:p>
          <a:p>
            <a:pPr marL="0" indent="0">
              <a:buNone/>
            </a:pPr>
            <a:r>
              <a:rPr lang="ro-MD" sz="5400" dirty="0"/>
              <a:t>ideal pentru copii mici sau cu anxietate ridicată,</a:t>
            </a:r>
          </a:p>
          <a:p>
            <a:pPr marL="0" indent="0">
              <a:buNone/>
            </a:pPr>
            <a:r>
              <a:rPr lang="ro-MD" sz="5400" dirty="0"/>
              <a:t>sprijină dezvoltarea jocului social și a emoțiilor.</a:t>
            </a:r>
          </a:p>
          <a:p>
            <a:pPr marL="0" indent="0">
              <a:buNone/>
            </a:pPr>
            <a:r>
              <a:rPr lang="ro-MD" sz="5400" b="1" dirty="0"/>
              <a:t>4. Robobuddy / Miko / alte mini-robote educative</a:t>
            </a:r>
          </a:p>
          <a:p>
            <a:pPr marL="0" indent="0">
              <a:buNone/>
            </a:pPr>
            <a:r>
              <a:rPr lang="ro-MD" sz="5400" dirty="0"/>
              <a:t>folosite în familie pentru abilități de comunicare și joc.</a:t>
            </a:r>
          </a:p>
          <a:p>
            <a:pPr marL="0" indent="0">
              <a:buNone/>
            </a:pPr>
            <a:endParaRPr lang="ro-MD" sz="5400" dirty="0"/>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2728724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87800" cy="1143000"/>
          </a:xfrm>
        </p:spPr>
        <p:txBody>
          <a:bodyPr>
            <a:noAutofit/>
          </a:bodyPr>
          <a:lstStyle/>
          <a:p>
            <a:r>
              <a:rPr lang="ro-MD" sz="5400" b="1" dirty="0"/>
              <a:t>Tehnologii digitale și inovație în autism</a:t>
            </a:r>
          </a:p>
        </p:txBody>
      </p:sp>
      <p:sp>
        <p:nvSpPr>
          <p:cNvPr id="3" name="Объект 2"/>
          <p:cNvSpPr>
            <a:spLocks noGrp="1"/>
          </p:cNvSpPr>
          <p:nvPr>
            <p:ph idx="1"/>
          </p:nvPr>
        </p:nvSpPr>
        <p:spPr>
          <a:xfrm>
            <a:off x="457200" y="1600200"/>
            <a:ext cx="17526000" cy="8039100"/>
          </a:xfrm>
        </p:spPr>
        <p:txBody>
          <a:bodyPr>
            <a:normAutofit/>
          </a:bodyPr>
          <a:lstStyle/>
          <a:p>
            <a:pPr marL="0" indent="0">
              <a:buNone/>
            </a:pPr>
            <a:r>
              <a:rPr lang="ro-MD" sz="5400" dirty="0"/>
              <a:t>Tehnologiile digitale și inovația oferă:</a:t>
            </a:r>
          </a:p>
          <a:p>
            <a:pPr marL="0" indent="0">
              <a:buNone/>
            </a:pPr>
            <a:r>
              <a:rPr lang="ro-MD" sz="5400" dirty="0"/>
              <a:t>- noi instrumente de comunicare pentru copiii non-verbali,</a:t>
            </a:r>
          </a:p>
          <a:p>
            <a:pPr marL="0" indent="0">
              <a:buNone/>
            </a:pPr>
            <a:r>
              <a:rPr lang="ro-MD" sz="5400" dirty="0"/>
              <a:t>- acces echitabil la educație prin platforme adaptive,</a:t>
            </a:r>
          </a:p>
          <a:p>
            <a:pPr marL="0" indent="0">
              <a:buNone/>
            </a:pPr>
            <a:r>
              <a:rPr lang="ro-MD" sz="5400" dirty="0"/>
              <a:t>- diagnostic mai rapid prin inteligență artificială,</a:t>
            </a:r>
          </a:p>
          <a:p>
            <a:pPr marL="0" indent="0">
              <a:buNone/>
            </a:pPr>
            <a:r>
              <a:rPr lang="ro-MD" sz="5400" dirty="0"/>
              <a:t>- oportunități unice de învățare socială prin roboți.</a:t>
            </a:r>
          </a:p>
          <a:p>
            <a:pPr marL="0" indent="0">
              <a:buNone/>
            </a:pPr>
            <a:r>
              <a:rPr lang="ro-MD" sz="5400" dirty="0"/>
              <a:t>Aceste soluții nu înlocuiesc specialiștii, dar </a:t>
            </a:r>
            <a:r>
              <a:rPr lang="ro-MD" sz="5400" i="1" dirty="0"/>
              <a:t>înmulțesc</a:t>
            </a:r>
            <a:r>
              <a:rPr lang="ro-MD" sz="5400" dirty="0"/>
              <a:t> impactul intervenției, fac serviciile mai accesibile și sprijină familiile din comunități care altfel ar rămâne fără suport.</a:t>
            </a:r>
          </a:p>
          <a:p>
            <a:pPr marL="0" indent="0">
              <a:buNone/>
            </a:pPr>
            <a:endParaRPr lang="ro-MD" sz="5400" dirty="0"/>
          </a:p>
          <a:p>
            <a:pPr marL="0" indent="0">
              <a:buNone/>
            </a:pPr>
            <a:endParaRPr lang="ro-MD" sz="4400" dirty="0"/>
          </a:p>
        </p:txBody>
      </p:sp>
    </p:spTree>
    <p:extLst>
      <p:ext uri="{BB962C8B-B14F-4D97-AF65-F5344CB8AC3E}">
        <p14:creationId xmlns:p14="http://schemas.microsoft.com/office/powerpoint/2010/main" val="31363370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8416" y="9532938"/>
            <a:ext cx="4114800" cy="549274"/>
            <a:chOff x="0" y="0"/>
            <a:chExt cx="5486400" cy="732365"/>
          </a:xfrm>
        </p:grpSpPr>
        <p:sp>
          <p:nvSpPr>
            <p:cNvPr id="3" name="Freeform 3"/>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4" name="TextBox 4"/>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a:t>
              </a:r>
            </a:p>
          </p:txBody>
        </p:sp>
      </p:grpSp>
      <p:grpSp>
        <p:nvGrpSpPr>
          <p:cNvPr id="5" name="Group 5"/>
          <p:cNvGrpSpPr/>
          <p:nvPr/>
        </p:nvGrpSpPr>
        <p:grpSpPr>
          <a:xfrm>
            <a:off x="1257300" y="9532938"/>
            <a:ext cx="4114800" cy="549274"/>
            <a:chOff x="0" y="0"/>
            <a:chExt cx="5486400" cy="732365"/>
          </a:xfrm>
        </p:grpSpPr>
        <p:sp>
          <p:nvSpPr>
            <p:cNvPr id="6" name="Freeform 6"/>
            <p:cNvSpPr/>
            <p:nvPr/>
          </p:nvSpPr>
          <p:spPr>
            <a:xfrm>
              <a:off x="0" y="0"/>
              <a:ext cx="5486400" cy="732365"/>
            </a:xfrm>
            <a:custGeom>
              <a:avLst/>
              <a:gdLst/>
              <a:ahLst/>
              <a:cxnLst/>
              <a:rect l="l" t="t" r="r" b="b"/>
              <a:pathLst>
                <a:path w="5486400" h="732365">
                  <a:moveTo>
                    <a:pt x="0" y="0"/>
                  </a:moveTo>
                  <a:lnTo>
                    <a:pt x="5486400" y="0"/>
                  </a:lnTo>
                  <a:lnTo>
                    <a:pt x="5486400" y="732365"/>
                  </a:lnTo>
                  <a:lnTo>
                    <a:pt x="0" y="732365"/>
                  </a:lnTo>
                  <a:close/>
                </a:path>
              </a:pathLst>
            </a:custGeom>
            <a:solidFill>
              <a:srgbClr val="000000">
                <a:alpha val="0"/>
              </a:srgbClr>
            </a:solidFill>
          </p:spPr>
        </p:sp>
        <p:sp>
          <p:nvSpPr>
            <p:cNvPr id="7" name="TextBox 7"/>
            <p:cNvSpPr txBox="1"/>
            <p:nvPr/>
          </p:nvSpPr>
          <p:spPr>
            <a:xfrm>
              <a:off x="0" y="-19050"/>
              <a:ext cx="5486400" cy="751415"/>
            </a:xfrm>
            <a:prstGeom prst="rect">
              <a:avLst/>
            </a:prstGeom>
          </p:spPr>
          <p:txBody>
            <a:bodyPr lIns="0" tIns="0" rIns="0" bIns="0" rtlCol="0" anchor="ctr"/>
            <a:lstStyle/>
            <a:p>
              <a:pPr marL="0" marR="0" lvl="0" indent="0" algn="l"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14418B"/>
                  </a:solidFill>
                  <a:effectLst/>
                  <a:uLnTx/>
                  <a:uFillTx/>
                  <a:latin typeface="Calibri (MS)"/>
                  <a:ea typeface="Calibri (MS)"/>
                  <a:cs typeface="Calibri (MS)"/>
                  <a:sym typeface="Calibri (MS)"/>
                </a:rPr>
                <a:t>Presentation name (change in slide master)</a:t>
              </a:r>
            </a:p>
          </p:txBody>
        </p:sp>
      </p:grpSp>
      <p:grpSp>
        <p:nvGrpSpPr>
          <p:cNvPr id="8" name="Group 8"/>
          <p:cNvGrpSpPr/>
          <p:nvPr/>
        </p:nvGrpSpPr>
        <p:grpSpPr>
          <a:xfrm>
            <a:off x="18072992" y="0"/>
            <a:ext cx="215008" cy="10287000"/>
            <a:chOff x="0" y="0"/>
            <a:chExt cx="286677" cy="13716000"/>
          </a:xfrm>
        </p:grpSpPr>
        <p:sp>
          <p:nvSpPr>
            <p:cNvPr id="9" name="Freeform 9"/>
            <p:cNvSpPr/>
            <p:nvPr/>
          </p:nvSpPr>
          <p:spPr>
            <a:xfrm>
              <a:off x="0" y="0"/>
              <a:ext cx="286639" cy="13716000"/>
            </a:xfrm>
            <a:custGeom>
              <a:avLst/>
              <a:gdLst/>
              <a:ahLst/>
              <a:cxnLst/>
              <a:rect l="l" t="t" r="r" b="b"/>
              <a:pathLst>
                <a:path w="286639" h="13716000">
                  <a:moveTo>
                    <a:pt x="0" y="0"/>
                  </a:moveTo>
                  <a:lnTo>
                    <a:pt x="286639" y="0"/>
                  </a:lnTo>
                  <a:lnTo>
                    <a:pt x="286639" y="13716000"/>
                  </a:lnTo>
                  <a:lnTo>
                    <a:pt x="0" y="13716000"/>
                  </a:lnTo>
                  <a:close/>
                </a:path>
              </a:pathLst>
            </a:custGeom>
            <a:solidFill>
              <a:srgbClr val="14418B"/>
            </a:solidFill>
          </p:spPr>
        </p:sp>
      </p:grpSp>
      <p:grpSp>
        <p:nvGrpSpPr>
          <p:cNvPr id="10" name="Group 10"/>
          <p:cNvGrpSpPr/>
          <p:nvPr/>
        </p:nvGrpSpPr>
        <p:grpSpPr>
          <a:xfrm>
            <a:off x="1257300" y="547688"/>
            <a:ext cx="17640300" cy="2270126"/>
            <a:chOff x="0" y="0"/>
            <a:chExt cx="23520400" cy="3026833"/>
          </a:xfrm>
        </p:grpSpPr>
        <p:sp>
          <p:nvSpPr>
            <p:cNvPr id="11" name="Freeform 11"/>
            <p:cNvSpPr/>
            <p:nvPr/>
          </p:nvSpPr>
          <p:spPr>
            <a:xfrm>
              <a:off x="0" y="0"/>
              <a:ext cx="21031200" cy="2651125"/>
            </a:xfrm>
            <a:custGeom>
              <a:avLst/>
              <a:gdLst/>
              <a:ahLst/>
              <a:cxnLst/>
              <a:rect l="l" t="t" r="r" b="b"/>
              <a:pathLst>
                <a:path w="21031200" h="2651125">
                  <a:moveTo>
                    <a:pt x="0" y="0"/>
                  </a:moveTo>
                  <a:lnTo>
                    <a:pt x="21031200" y="0"/>
                  </a:lnTo>
                  <a:lnTo>
                    <a:pt x="21031200" y="2651125"/>
                  </a:lnTo>
                  <a:lnTo>
                    <a:pt x="0" y="2651125"/>
                  </a:lnTo>
                  <a:close/>
                </a:path>
              </a:pathLst>
            </a:custGeom>
            <a:solidFill>
              <a:srgbClr val="000000">
                <a:alpha val="0"/>
              </a:srgbClr>
            </a:solidFill>
          </p:spPr>
        </p:sp>
        <p:sp>
          <p:nvSpPr>
            <p:cNvPr id="12" name="TextBox 12"/>
            <p:cNvSpPr txBox="1"/>
            <p:nvPr/>
          </p:nvSpPr>
          <p:spPr>
            <a:xfrm>
              <a:off x="2489200" y="394759"/>
              <a:ext cx="21031200" cy="2632074"/>
            </a:xfrm>
            <a:prstGeom prst="rect">
              <a:avLst/>
            </a:prstGeom>
          </p:spPr>
          <p:txBody>
            <a:bodyPr lIns="0" tIns="0" rIns="0" bIns="0" rtlCol="0" anchor="ctr"/>
            <a:lstStyle/>
            <a:p>
              <a:pPr lvl="0">
                <a:lnSpc>
                  <a:spcPts val="6144"/>
                </a:lnSpc>
              </a:pPr>
              <a:r>
                <a:rPr lang="ro-MD" sz="6600" b="1" dirty="0"/>
                <a:t>Rolul medicului de familie / pediatrului</a:t>
              </a:r>
              <a:endParaRPr kumimoji="0" lang="en-US" sz="6400" b="1" i="0" u="none" strike="noStrike" kern="1200" cap="none" spc="0" normalizeH="0" baseline="0" noProof="0" dirty="0">
                <a:ln>
                  <a:noFill/>
                </a:ln>
                <a:effectLst/>
                <a:uLnTx/>
                <a:uFillTx/>
                <a:latin typeface="Calibri (MS) Bold"/>
                <a:ea typeface="Calibri (MS) Bold"/>
                <a:cs typeface="Calibri (MS) Bold"/>
                <a:sym typeface="Calibri (MS) Bold"/>
              </a:endParaRPr>
            </a:p>
          </p:txBody>
        </p:sp>
      </p:grpSp>
      <p:sp>
        <p:nvSpPr>
          <p:cNvPr id="17" name="Подзаголовок 16"/>
          <p:cNvSpPr>
            <a:spLocks noGrp="1"/>
          </p:cNvSpPr>
          <p:nvPr>
            <p:ph type="subTitle" idx="1"/>
          </p:nvPr>
        </p:nvSpPr>
        <p:spPr>
          <a:xfrm>
            <a:off x="1371600" y="2817814"/>
            <a:ext cx="15659100" cy="6700836"/>
          </a:xfrm>
        </p:spPr>
        <p:txBody>
          <a:bodyPr>
            <a:normAutofit/>
          </a:bodyPr>
          <a:lstStyle/>
          <a:p>
            <a:r>
              <a:rPr lang="ro-MD" sz="4800" b="1" u="sng" dirty="0">
                <a:solidFill>
                  <a:schemeClr val="tx1"/>
                </a:solidFill>
              </a:rPr>
              <a:t>De ce este importantă detecția timpurie?</a:t>
            </a:r>
          </a:p>
          <a:p>
            <a:r>
              <a:rPr lang="ro-MD" sz="4800" dirty="0">
                <a:solidFill>
                  <a:schemeClr val="tx1"/>
                </a:solidFill>
              </a:rPr>
              <a:t>Neuroplasticitatea creierului este maximă în primii 3 ani;</a:t>
            </a:r>
          </a:p>
          <a:p>
            <a:r>
              <a:rPr lang="ro-MD" sz="4800" dirty="0">
                <a:solidFill>
                  <a:schemeClr val="tx1"/>
                </a:solidFill>
              </a:rPr>
              <a:t>Intervenția timpurie (ABA, logopedie, terapie ocupațională) îmbunătățește comunicarea, adaptarea și independența;</a:t>
            </a:r>
          </a:p>
          <a:p>
            <a:r>
              <a:rPr lang="ro-MD" sz="4800" dirty="0">
                <a:solidFill>
                  <a:schemeClr val="tx1"/>
                </a:solidFill>
              </a:rPr>
              <a:t>Cu cât diagnosticul este stabilit mai devreme, cu atât copilul are șanse mai mari de integrare și recuperare funcțională.</a:t>
            </a:r>
          </a:p>
          <a:p>
            <a:endParaRPr lang="ro-MD" sz="4800" dirty="0">
              <a:solidFill>
                <a:schemeClr val="tx1"/>
              </a:solidFill>
            </a:endParaRPr>
          </a:p>
        </p:txBody>
      </p:sp>
    </p:spTree>
    <p:extLst>
      <p:ext uri="{BB962C8B-B14F-4D97-AF65-F5344CB8AC3E}">
        <p14:creationId xmlns:p14="http://schemas.microsoft.com/office/powerpoint/2010/main" val="3977049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14908</Words>
  <Application>Microsoft Office PowerPoint</Application>
  <PresentationFormat>Particularizare</PresentationFormat>
  <Paragraphs>1625</Paragraphs>
  <Slides>158</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158</vt:i4>
      </vt:variant>
    </vt:vector>
  </HeadingPairs>
  <TitlesOfParts>
    <vt:vector size="165" baseType="lpstr">
      <vt:lpstr>Calibri (MS)</vt:lpstr>
      <vt:lpstr>Calibri</vt:lpstr>
      <vt:lpstr>Arial</vt:lpstr>
      <vt:lpstr>Calibri (MS) Bold</vt:lpstr>
      <vt:lpstr>Symbol</vt:lpstr>
      <vt:lpstr>Times New Roman</vt:lpstr>
      <vt:lpstr>Office Theme</vt:lpstr>
      <vt:lpstr>Prezentare PowerPoint</vt:lpstr>
      <vt:lpstr>Prezentare PowerPoint</vt:lpstr>
      <vt:lpstr>Evoluția conceptului de autism – o privire istorică structurată</vt:lpstr>
      <vt:lpstr>Evoluția conceptului de autism – o privire istorică structurată</vt:lpstr>
      <vt:lpstr>Evoluția conceptului de autism – o privire istorică structurată</vt:lpstr>
      <vt:lpstr>Evoluția conceptului de autism – o privire istorică structurată</vt:lpstr>
      <vt:lpstr>Etiologie– autismul explicat pe înțelesul tuturor</vt:lpstr>
      <vt:lpstr>Ce știm despre cauzele autismului? r</vt:lpstr>
      <vt:lpstr>Ce știm despre cauzele autismului? r</vt:lpstr>
      <vt:lpstr>Cauze</vt:lpstr>
      <vt:lpstr>Prevalența autismului în lume versus Republica Moldova – Analiză comparativă</vt:lpstr>
      <vt:lpstr>Prevalența autismului în lume versus Republica Moldova – Analiză comparativă</vt:lpstr>
      <vt:lpstr>Prevalența autismului în lume versus Republica Moldova – Analiză comparativă</vt:lpstr>
      <vt:lpstr>Prevalența</vt:lpstr>
      <vt:lpstr>Prevalența</vt:lpstr>
      <vt:lpstr>Prevalența autismului în lume versus Republica Moldova – Analiză comparativă</vt:lpstr>
      <vt:lpstr>Prevalența autismului în lume versus Republica Moldova – Analiză comparativă</vt:lpstr>
      <vt:lpstr>         Prevalența autismului pe continente</vt:lpstr>
      <vt:lpstr>Prevalența autismului în lume versus Republica Moldova – Analiză comparativă</vt:lpstr>
      <vt:lpstr>Prevalența autismului în lume versus Republica Moldova – Analiză comparativă</vt:lpstr>
      <vt:lpstr>Prevalența autismului în lume versus Republica Moldova – Analiză comparativă</vt:lpstr>
      <vt:lpstr>Prevalența autismului în lume versus Republica Moldova – Analiză comparativă</vt:lpstr>
      <vt:lpstr>Analiză comparativă: de ce diferă prevalența între țări?</vt:lpstr>
      <vt:lpstr>Abilități asociate autismului:</vt:lpstr>
      <vt:lpstr>Dificultăți asociate autismului:</vt:lpstr>
      <vt:lpstr>FILM</vt:lpstr>
      <vt:lpstr>Comunicarea și interacțiunea socială la persoanele cu autism</vt:lpstr>
      <vt:lpstr>Comunicarea și interacțiunea socială la persoanele cu autism</vt:lpstr>
      <vt:lpstr>Comunicarea și interacțiunea socială la persoanele cu autism</vt:lpstr>
      <vt:lpstr>Comunicarea și interacțiunea socială la persoanele cu autism</vt:lpstr>
      <vt:lpstr>Comportamente restrictive și repetitive în autism</vt:lpstr>
      <vt:lpstr>Comportamente restrictive și repetitive în autism</vt:lpstr>
      <vt:lpstr>Comportamente restrictive și repetitive în autism</vt:lpstr>
      <vt:lpstr>Comportamente restrictive și repetitive în autism</vt:lpstr>
      <vt:lpstr>Comportamente restrictive și repetitive în autism</vt:lpstr>
      <vt:lpstr>Diagnosticul:</vt:lpstr>
      <vt:lpstr>Prezentare PowerPoint</vt:lpstr>
      <vt:lpstr>Diferențierea TSA de alte tulburări</vt:lpstr>
      <vt:lpstr>Schimbarea paradigmei: de la deficit la neurodiversitate</vt:lpstr>
      <vt:lpstr>Tranziția spre abordarea neurodiversității</vt:lpstr>
      <vt:lpstr>Tranziția spre abordarea neurodiversității</vt:lpstr>
      <vt:lpstr>Modelul medical vs. modelul social – două paradigme diferite</vt:lpstr>
      <vt:lpstr>Modelul medical vs. modelul social – două paradigme diferite</vt:lpstr>
      <vt:lpstr>Modelul medical vs. modelul social – două paradigme diferite</vt:lpstr>
      <vt:lpstr>Modelul medical vs. modelul social – două paradigme diferite</vt:lpstr>
      <vt:lpstr>Modelul medical vs. modelul social – două paradigme diferite</vt:lpstr>
      <vt:lpstr>Intervenția timpurie bazată pe dovezi – fundamentul progresului în autism</vt:lpstr>
      <vt:lpstr>Programe validate științific</vt:lpstr>
      <vt:lpstr>Programe validate științific</vt:lpstr>
      <vt:lpstr>Programe validate științific</vt:lpstr>
      <vt:lpstr>Programe validate științific</vt:lpstr>
      <vt:lpstr>Programe validate științific</vt:lpstr>
      <vt:lpstr>Programe validate științific</vt:lpstr>
      <vt:lpstr>Programe validate științific</vt:lpstr>
      <vt:lpstr>Programe validate științific</vt:lpstr>
      <vt:lpstr>Programe validate științific</vt:lpstr>
      <vt:lpstr>Programe validate științific</vt:lpstr>
      <vt:lpstr>Lecții din SUA, Canada și Uniunea Europeană</vt:lpstr>
      <vt:lpstr>Lecții din SUA, Canada și Uniunea Europeană</vt:lpstr>
      <vt:lpstr>Lecții din SUA, Canada și Uniunea Europeană</vt:lpstr>
      <vt:lpstr>Lecții din SUA, Canada și Uniunea Europeană</vt:lpstr>
      <vt:lpstr>Situația Republicii Moldova – provocări și direcții urgente</vt:lpstr>
      <vt:lpstr>Situația Republicii Moldova – provocări și direcții urgente</vt:lpstr>
      <vt:lpstr>Situația Republicii Moldova – provocări și direcții urgente</vt:lpstr>
      <vt:lpstr>Direcții urgente pentru Republica Moldova</vt:lpstr>
      <vt:lpstr>Direcții urgente pentru Republica Moldova</vt:lpstr>
      <vt:lpstr>Direcții urgente pentru Republica Moldova</vt:lpstr>
      <vt:lpstr>Direcții urgente pentru Republica Moldova</vt:lpstr>
      <vt:lpstr>Direcții urgente pentru Republica Moldova</vt:lpstr>
      <vt:lpstr>Direcții urgente pentru Republica Moldova</vt:lpstr>
      <vt:lpstr>De ce o Lege a Autismului este mai bună decât un Plan Național pentru Autism?</vt:lpstr>
      <vt:lpstr>De ce o Lege a Autismului este mai bună decât un Plan Național pentru Autism?</vt:lpstr>
      <vt:lpstr>De ce o Lege a Autismului este mai bună decât un Plan Național pentru Autism?</vt:lpstr>
      <vt:lpstr>De ce o Lege a Autismului este mai bună decât un Plan Național pentru Autism?</vt:lpstr>
      <vt:lpstr>De ce o Lege a Autismului este mai bună decât un Plan Național pentru Autism?</vt:lpstr>
      <vt:lpstr>De ce o Lege a Autismului este mai bună decât un Plan Național pentru Autism?</vt:lpstr>
      <vt:lpstr>Modele inovative de sprijin în comunitate pentru copiii și adulții cu autism</vt:lpstr>
      <vt:lpstr>Modele inovative de sprijin în comunitate pentru copiii și adulții cu autism</vt:lpstr>
      <vt:lpstr>Modele inovative de sprijin în comunitate pentru copiii și adulții cu autism</vt:lpstr>
      <vt:lpstr>Modele inovative de sprijin în comunitate pentru copiii și adulții cu autism</vt:lpstr>
      <vt:lpstr>Modele inovative de sprijin în comunitate pentru copiii și adulții cu autism</vt:lpstr>
      <vt:lpstr>Modele inovative de sprijin în comunitate pentru copiii și adulții cu autism</vt:lpstr>
      <vt:lpstr>Rolul ONG-urilor și al parteneriatelor public–private</vt:lpstr>
      <vt:lpstr>Rolul ONG-urilor și al parteneriatelor public–private</vt:lpstr>
      <vt:lpstr>Finanțarea mixtă – cheia sustenabilității pe termen lung</vt:lpstr>
      <vt:lpstr>Finanțarea mixtă – cheia sustenabilității pe termen lung</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Tehnologii digitale și inovație în autism</vt:lpstr>
      <vt:lpstr>Prezentare PowerPoint</vt:lpstr>
      <vt:lpstr>Exemple de formulări pentru medici</vt:lpstr>
      <vt:lpstr>Prezentare PowerPoint</vt:lpstr>
      <vt:lpstr>Cormobidități:</vt:lpstr>
      <vt:lpstr>Cormobidități:</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Reabilitare:</vt:lpstr>
      <vt:lpstr>Shadow:</vt:lpstr>
      <vt:lpstr>Caracteristicile generale ale copiilor cu sindrom Down (SD):</vt:lpstr>
      <vt:lpstr>Particularități ale copiilor cu SD + Tulburare de spectru autist (TSA):</vt:lpstr>
      <vt:lpstr>Prezentare PowerPoint</vt:lpstr>
      <vt:lpstr>CONCLUZIE</vt:lpstr>
      <vt:lpstr>Evaluarea funcțională</vt:lpstr>
      <vt:lpstr>Intervenția timpurie în sindromul dual Down–Autism</vt:lpstr>
      <vt:lpstr>Intervenția timpurie în sindromul dual Down–Autism</vt:lpstr>
      <vt:lpstr>Intervenția pas cu pas la un copil de 3 ani cu Down–Autism și hipotonie</vt:lpstr>
      <vt:lpstr>Intervenția pas cu pas la un copil de 3 ani cu Down–Autism și hipotonie</vt:lpstr>
      <vt:lpstr>Factori de succes</vt:lpstr>
      <vt:lpstr>Prezentare PowerPoint</vt:lpstr>
      <vt:lpstr>Tânărul și Adolescentul cu Autism: Nevoi, Potențial și  Integrare Profesională</vt:lpstr>
      <vt:lpstr>Profil general al adolescentului cu autism</vt:lpstr>
      <vt:lpstr>Puncte forte ale tinerilor cu TSA</vt:lpstr>
      <vt:lpstr>Zone vulnerabile (de știut de angajatori)</vt:lpstr>
      <vt:lpstr>Crizele (meltdown + shutdown)</vt:lpstr>
      <vt:lpstr>Ce trebuie să știe un angajator:</vt:lpstr>
      <vt:lpstr>Agresiunea în autism</vt:lpstr>
      <vt:lpstr>Sexualitatea la adolescenții cu autism</vt:lpstr>
      <vt:lpstr>Cum pregătim tânărul cu autism pentru angajare?</vt:lpstr>
      <vt:lpstr>Cum pregătim angajatorul?</vt:lpstr>
      <vt:lpstr>Exemple de joburi potrivite</vt:lpstr>
      <vt:lpstr>Ce câștigă angajatorii?</vt:lpstr>
      <vt:lpstr>Mituri despre autism</vt:lpstr>
      <vt:lpstr>Concluzie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PIN-template-presentation_basic EN.pptx</dc:title>
  <dc:creator>User</dc:creator>
  <cp:lastModifiedBy>User</cp:lastModifiedBy>
  <cp:revision>84</cp:revision>
  <dcterms:created xsi:type="dcterms:W3CDTF">2006-08-16T00:00:00Z</dcterms:created>
  <dcterms:modified xsi:type="dcterms:W3CDTF">2025-11-20T01:05:38Z</dcterms:modified>
  <dc:identifier>DAGykEeHsYs</dc:identifier>
</cp:coreProperties>
</file>